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3"/>
  </p:notesMasterIdLst>
  <p:sldIdLst>
    <p:sldId id="256" r:id="rId2"/>
    <p:sldId id="300" r:id="rId3"/>
    <p:sldId id="292" r:id="rId4"/>
    <p:sldId id="294" r:id="rId5"/>
    <p:sldId id="261" r:id="rId6"/>
    <p:sldId id="274" r:id="rId7"/>
    <p:sldId id="295" r:id="rId8"/>
    <p:sldId id="264" r:id="rId9"/>
    <p:sldId id="265" r:id="rId10"/>
    <p:sldId id="267" r:id="rId11"/>
    <p:sldId id="286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0B1"/>
    <a:srgbClr val="EAD2D3"/>
    <a:srgbClr val="E8CED3"/>
    <a:srgbClr val="F5DDDD"/>
    <a:srgbClr val="CCCCFF"/>
    <a:srgbClr val="DDDDFF"/>
    <a:srgbClr val="D5D9B9"/>
    <a:srgbClr val="99CCFF"/>
    <a:srgbClr val="C69257"/>
    <a:srgbClr val="D392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737" autoAdjust="0"/>
  </p:normalViewPr>
  <p:slideViewPr>
    <p:cSldViewPr snapToObjects="1">
      <p:cViewPr varScale="1">
        <p:scale>
          <a:sx n="105" d="100"/>
          <a:sy n="105" d="100"/>
        </p:scale>
        <p:origin x="174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7" d="100"/>
          <a:sy n="67" d="100"/>
        </p:scale>
        <p:origin x="-3168" y="-8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CCD0B1"/>
              </a:solidFill>
              <a:ln w="41275">
                <a:solidFill>
                  <a:srgbClr val="CCD0B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 h="101600"/>
              </a:sp3d>
            </c:spPr>
            <c:extLst>
              <c:ext xmlns:c16="http://schemas.microsoft.com/office/drawing/2014/chart" uri="{C3380CC4-5D6E-409C-BE32-E72D297353CC}">
                <c16:uniqueId val="{00000001-A89C-4A7B-B693-9C0C143C5840}"/>
              </c:ext>
            </c:extLst>
          </c:dPt>
          <c:dPt>
            <c:idx val="1"/>
            <c:bubble3D val="0"/>
            <c:spPr>
              <a:solidFill>
                <a:srgbClr val="EAD2D3"/>
              </a:solidFill>
              <a:ln w="41275">
                <a:solidFill>
                  <a:srgbClr val="EAD2D3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 h="101600"/>
              </a:sp3d>
            </c:spPr>
            <c:extLst>
              <c:ext xmlns:c16="http://schemas.microsoft.com/office/drawing/2014/chart" uri="{C3380CC4-5D6E-409C-BE32-E72D297353CC}">
                <c16:uniqueId val="{00000003-A89C-4A7B-B693-9C0C143C5840}"/>
              </c:ext>
            </c:extLst>
          </c:dPt>
          <c:dPt>
            <c:idx val="2"/>
            <c:bubble3D val="0"/>
            <c:spPr>
              <a:solidFill>
                <a:srgbClr val="D49AA4"/>
              </a:solidFill>
              <a:ln w="41275" cmpd="sng">
                <a:solidFill>
                  <a:srgbClr val="D49AA4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 h="101600"/>
              </a:sp3d>
            </c:spPr>
            <c:extLst>
              <c:ext xmlns:c16="http://schemas.microsoft.com/office/drawing/2014/chart" uri="{C3380CC4-5D6E-409C-BE32-E72D297353CC}">
                <c16:uniqueId val="{00000002-A89C-4A7B-B693-9C0C143C5840}"/>
              </c:ext>
            </c:extLst>
          </c:dPt>
          <c:dLbls>
            <c:dLbl>
              <c:idx val="0"/>
              <c:layout>
                <c:manualLayout>
                  <c:x val="-0.17946543101520165"/>
                  <c:y val="0.109824946226294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26,9%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9C-4A7B-B693-9C0C143C5840}"/>
                </c:ext>
              </c:extLst>
            </c:dLbl>
            <c:dLbl>
              <c:idx val="1"/>
              <c:layout>
                <c:manualLayout>
                  <c:x val="-0.1510334010972128"/>
                  <c:y val="-4.293699371524682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9C-4A7B-B693-9C0C143C5840}"/>
                </c:ext>
              </c:extLst>
            </c:dLbl>
            <c:dLbl>
              <c:idx val="2"/>
              <c:layout>
                <c:manualLayout>
                  <c:x val="0.12661250820726411"/>
                  <c:y val="-0.3032287050420176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00" b="1" i="0" u="none" strike="noStrike" kern="1200" baseline="0">
                        <a:solidFill>
                          <a:schemeClr val="tx1"/>
                        </a:solidFill>
                        <a:latin typeface="Bookman Old Style" panose="020506040505050202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71,5%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1" i="0" u="none" strike="noStrike" kern="1200" baseline="0">
                      <a:solidFill>
                        <a:schemeClr val="tx1"/>
                      </a:solidFill>
                      <a:latin typeface="Bookman Old Style" panose="020506040505050202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270269416581097"/>
                      <c:h val="8.45780229745756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89C-4A7B-B693-9C0C143C58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Bookman Old Style" panose="020506040505050202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26.9</c:v>
                </c:pt>
                <c:pt idx="1">
                  <c:v>1.6</c:v>
                </c:pt>
                <c:pt idx="2">
                  <c:v>71.400000000000006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9C-4A7B-B693-9C0C143C584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7542595903927805"/>
          <c:y val="0.22934247529556948"/>
          <c:w val="0.29236510184207354"/>
          <c:h val="0.42490825007444794"/>
        </c:manualLayout>
      </c:layout>
      <c:overlay val="0"/>
      <c:spPr>
        <a:noFill/>
        <a:ln>
          <a:solidFill>
            <a:srgbClr val="CE949F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rgbClr val="D5D9B9"/>
              </a:solidFill>
              <a:scene3d>
                <a:camera prst="orthographicFront"/>
                <a:lightRig rig="balanced" dir="t">
                  <a:rot lat="0" lon="0" rev="19200000"/>
                </a:lightRig>
              </a:scene3d>
              <a:sp3d prstMaterial="matte">
                <a:bevelT h="6985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405-443C-A2B4-885E6AEFE512}"/>
              </c:ext>
            </c:extLst>
          </c:dPt>
          <c:dPt>
            <c:idx val="1"/>
            <c:bubble3D val="0"/>
            <c:spPr>
              <a:solidFill>
                <a:srgbClr val="F5DDDD"/>
              </a:solidFill>
            </c:spPr>
            <c:extLst>
              <c:ext xmlns:c16="http://schemas.microsoft.com/office/drawing/2014/chart" uri="{C3380CC4-5D6E-409C-BE32-E72D297353CC}">
                <c16:uniqueId val="{00000002-A405-443C-A2B4-885E6AEFE512}"/>
              </c:ext>
            </c:extLst>
          </c:dPt>
          <c:dPt>
            <c:idx val="2"/>
            <c:bubble3D val="0"/>
            <c:spPr>
              <a:solidFill>
                <a:srgbClr val="DDDDFF"/>
              </a:solidFill>
            </c:spPr>
            <c:extLst>
              <c:ext xmlns:c16="http://schemas.microsoft.com/office/drawing/2014/chart" uri="{C3380CC4-5D6E-409C-BE32-E72D297353CC}">
                <c16:uniqueId val="{00000003-A405-443C-A2B4-885E6AEFE512}"/>
              </c:ext>
            </c:extLst>
          </c:dPt>
          <c:dLbls>
            <c:dLbl>
              <c:idx val="0"/>
              <c:layout>
                <c:manualLayout>
                  <c:x val="3.5693377077930424E-2"/>
                  <c:y val="1.258798879896536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05-443C-A2B4-885E6AEFE512}"/>
                </c:ext>
              </c:extLst>
            </c:dLbl>
            <c:dLbl>
              <c:idx val="1"/>
              <c:layout>
                <c:manualLayout>
                  <c:x val="5.6902022665156884E-17"/>
                  <c:y val="-0.1175795282005703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29,5%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05-443C-A2B4-885E6AEFE512}"/>
                </c:ext>
              </c:extLst>
            </c:dLbl>
            <c:dLbl>
              <c:idx val="2"/>
              <c:layout>
                <c:manualLayout>
                  <c:x val="2.3278369091800234E-2"/>
                  <c:y val="-3.165602682323046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4,2%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05-443C-A2B4-885E6AEFE512}"/>
                </c:ext>
              </c:extLst>
            </c:dLbl>
            <c:dLbl>
              <c:idx val="3"/>
              <c:layout>
                <c:manualLayout>
                  <c:x val="-7.7594563639334395E-3"/>
                  <c:y val="-2.713409336284572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44,1%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05-443C-A2B4-885E6AEFE512}"/>
                </c:ext>
              </c:extLst>
            </c:dLbl>
            <c:dLbl>
              <c:idx val="4"/>
              <c:layout>
                <c:manualLayout>
                  <c:x val="-1.5518912727866823E-3"/>
                  <c:y val="6.418909294978618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17,2%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8079528440118316E-2"/>
                      <c:h val="9.9874942670187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A9B-4956-B612-AFB9391CF9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Bookman Old Style" panose="020506040505050202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имущества, находящегося в муниципальной собственности  </c:v>
                </c:pt>
                <c:pt idx="1">
                  <c:v>Доходы от продажи материальных и нематериальных активов </c:v>
                </c:pt>
                <c:pt idx="2">
                  <c:v>Прочие доходы от компенсации затрат бюджета сельского поселения </c:v>
                </c:pt>
                <c:pt idx="3">
                  <c:v>Инициативные платежи</c:v>
                </c:pt>
                <c:pt idx="4">
                  <c:v>Штрафы, санкции, возмещение ущерба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5</c:v>
                </c:pt>
                <c:pt idx="1">
                  <c:v>29.5</c:v>
                </c:pt>
                <c:pt idx="2">
                  <c:v>4.2</c:v>
                </c:pt>
                <c:pt idx="3">
                  <c:v>44.1</c:v>
                </c:pt>
                <c:pt idx="4">
                  <c:v>17.2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05-443C-A2B4-885E6AEFE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6121044097784789"/>
          <c:y val="4.8602861790285411E-2"/>
          <c:w val="0.4372376677493654"/>
          <c:h val="0.95139713820971461"/>
        </c:manualLayout>
      </c:layout>
      <c:overlay val="0"/>
      <c:txPr>
        <a:bodyPr/>
        <a:lstStyle/>
        <a:p>
          <a:pPr>
            <a:defRPr sz="1400">
              <a:latin typeface="Bookman Old Style" panose="0205060405050502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123007396203945E-2"/>
          <c:y val="0.1651224536736102"/>
          <c:w val="0.48951349555292684"/>
          <c:h val="0.683151119533585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Pt>
            <c:idx val="0"/>
            <c:bubble3D val="0"/>
            <c:spPr>
              <a:solidFill>
                <a:srgbClr val="D38D26"/>
              </a:solidFill>
            </c:spPr>
            <c:extLst>
              <c:ext xmlns:c16="http://schemas.microsoft.com/office/drawing/2014/chart" uri="{C3380CC4-5D6E-409C-BE32-E72D297353CC}">
                <c16:uniqueId val="{00000000-59CC-4D95-BA94-485B9F3F02B7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2-59CC-4D95-BA94-485B9F3F02B7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4-59CC-4D95-BA94-485B9F3F02B7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6-59CC-4D95-BA94-485B9F3F02B7}"/>
              </c:ext>
            </c:extLst>
          </c:dPt>
          <c:dPt>
            <c:idx val="4"/>
            <c:bubble3D val="0"/>
            <c:explosion val="4"/>
            <c:spPr>
              <a:solidFill>
                <a:srgbClr val="8B8164"/>
              </a:solidFill>
            </c:spPr>
            <c:extLst>
              <c:ext xmlns:c16="http://schemas.microsoft.com/office/drawing/2014/chart" uri="{C3380CC4-5D6E-409C-BE32-E72D297353CC}">
                <c16:uniqueId val="{00000007-59CC-4D95-BA94-485B9F3F02B7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8-59CC-4D95-BA94-485B9F3F02B7}"/>
              </c:ext>
            </c:extLst>
          </c:dPt>
          <c:dLbls>
            <c:dLbl>
              <c:idx val="0"/>
              <c:layout>
                <c:manualLayout>
                  <c:x val="-2.1618031957919621E-2"/>
                  <c:y val="-7.89623179907116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CC-4D95-BA94-485B9F3F02B7}"/>
                </c:ext>
              </c:extLst>
            </c:dLbl>
            <c:dLbl>
              <c:idx val="1"/>
              <c:layout>
                <c:manualLayout>
                  <c:x val="1.7294425566335696E-2"/>
                  <c:y val="-9.637507875236256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CC-4D95-BA94-485B9F3F02B7}"/>
                </c:ext>
              </c:extLst>
            </c:dLbl>
            <c:dLbl>
              <c:idx val="2"/>
              <c:layout>
                <c:manualLayout>
                  <c:x val="3.8912457524255317E-2"/>
                  <c:y val="-2.51635674070222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CC-4D95-BA94-485B9F3F02B7}"/>
                </c:ext>
              </c:extLst>
            </c:dLbl>
            <c:dLbl>
              <c:idx val="3"/>
              <c:layout>
                <c:manualLayout>
                  <c:x val="4.3236063915839243E-2"/>
                  <c:y val="3.69879846395391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CC-4D95-BA94-485B9F3F02B7}"/>
                </c:ext>
              </c:extLst>
            </c:dLbl>
            <c:dLbl>
              <c:idx val="4"/>
              <c:layout>
                <c:manualLayout>
                  <c:x val="0"/>
                  <c:y val="4.155911473195352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CC-4D95-BA94-485B9F3F02B7}"/>
                </c:ext>
              </c:extLst>
            </c:dLbl>
            <c:dLbl>
              <c:idx val="5"/>
              <c:layout>
                <c:manualLayout>
                  <c:x val="-2.5941638349503547E-2"/>
                  <c:y val="1.026405792173761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17,0%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CC-4D95-BA94-485B9F3F02B7}"/>
                </c:ext>
              </c:extLst>
            </c:dLbl>
            <c:dLbl>
              <c:idx val="6"/>
              <c:layout>
                <c:manualLayout>
                  <c:x val="-2.0176943307874364E-2"/>
                  <c:y val="-2.85302309069272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9CC-4D95-BA94-485B9F3F02B7}"/>
                </c:ext>
              </c:extLst>
            </c:dLbl>
            <c:dLbl>
              <c:idx val="7"/>
              <c:layout>
                <c:manualLayout>
                  <c:x val="2.0176829827391621E-2"/>
                  <c:y val="-6.42503650109503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9CC-4D95-BA94-485B9F3F02B7}"/>
                </c:ext>
              </c:extLst>
            </c:dLbl>
            <c:dLbl>
              <c:idx val="8"/>
              <c:layout>
                <c:manualLayout>
                  <c:x val="6.9177702265342783E-2"/>
                  <c:y val="-4.36575597267918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9CC-4D95-BA94-485B9F3F02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latin typeface="Bookman Old Style" panose="020506040505050202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Общегосударственные вопросы 12,5%</c:v>
                </c:pt>
                <c:pt idx="1">
                  <c:v>Национальная оборона 0,2%</c:v>
                </c:pt>
                <c:pt idx="2">
                  <c:v>Национальная безопасность и правоохранительная деятельность 0%</c:v>
                </c:pt>
                <c:pt idx="3">
                  <c:v>Национальная экономика 15,8% </c:v>
                </c:pt>
                <c:pt idx="4">
                  <c:v>Жилищно-коммунальное хозяйство 51%</c:v>
                </c:pt>
                <c:pt idx="5">
                  <c:v>Культура, кинематография 17%</c:v>
                </c:pt>
                <c:pt idx="6">
                  <c:v>Социальная политика 0,1%</c:v>
                </c:pt>
                <c:pt idx="7">
                  <c:v>Физическая культура и спорт 3,4%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0.125</c:v>
                </c:pt>
                <c:pt idx="1">
                  <c:v>2E-3</c:v>
                </c:pt>
                <c:pt idx="2">
                  <c:v>0</c:v>
                </c:pt>
                <c:pt idx="3">
                  <c:v>0.158</c:v>
                </c:pt>
                <c:pt idx="4">
                  <c:v>0.51</c:v>
                </c:pt>
                <c:pt idx="5">
                  <c:v>0.17</c:v>
                </c:pt>
                <c:pt idx="6">
                  <c:v>1E-3</c:v>
                </c:pt>
                <c:pt idx="7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9CC-4D95-BA94-485B9F3F0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200" b="0" i="0" kern="0" baseline="0">
                <a:latin typeface="Bookman Old Style" panose="020506040505050202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="0" i="0" kern="0" baseline="0">
                <a:latin typeface="Bookman Old Style" panose="02050604050505020204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0" b="0" i="0" kern="0" baseline="0">
                <a:latin typeface="Bookman Old Style" panose="020506040505050202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6796255325639067"/>
          <c:y val="1.3303524105723172E-3"/>
          <c:w val="0.39977210849460426"/>
          <c:h val="0.99866964758942767"/>
        </c:manualLayout>
      </c:layout>
      <c:overlay val="0"/>
      <c:txPr>
        <a:bodyPr/>
        <a:lstStyle/>
        <a:p>
          <a:pPr>
            <a:defRPr sz="1200" b="0" i="0" kern="0" baseline="0">
              <a:latin typeface="Bookman Old Style" panose="0205060405050502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35F3F2-631C-47D3-B7A4-B4D16C4865A8}" type="doc">
      <dgm:prSet loTypeId="urn:microsoft.com/office/officeart/2005/8/layout/target3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9462CAD-B18D-4EA6-B3BC-72EA3C9C55B5}">
      <dgm:prSet phldrT="[Текст]"/>
      <dgm:spPr>
        <a:solidFill>
          <a:srgbClr val="CCD0B1"/>
        </a:solidFill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>
          <a:bevelT h="127000"/>
        </a:sp3d>
      </dgm:spPr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>
              <a:latin typeface="Bookman Old Style" pitchFamily="18" charset="0"/>
            </a:rPr>
            <a:t>Налоговые доходы </a:t>
          </a:r>
        </a:p>
      </dgm:t>
    </dgm:pt>
    <dgm:pt modelId="{79058353-9A81-40EA-8FF3-4DEE4884A07E}" type="parTrans" cxnId="{14BF2D53-67C7-4858-AEDD-2DC404BFF470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772CDCA9-0E50-4027-A488-D43EC51FCC9E}" type="sibTrans" cxnId="{14BF2D53-67C7-4858-AEDD-2DC404BFF470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FD70971D-5476-4A3C-B509-7333EA5CCC8E}">
      <dgm:prSet phldrT="[Текст]"/>
      <dgm:spPr>
        <a:solidFill>
          <a:srgbClr val="EAD2D3"/>
        </a:solidFill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27000" h="127000"/>
        </a:sp3d>
      </dgm:spPr>
      <dgm:t>
        <a:bodyPr/>
        <a:lstStyle/>
        <a:p>
          <a:pPr rtl="0"/>
          <a:r>
            <a:rPr lang="ru-RU" dirty="0">
              <a:latin typeface="Bookman Old Style" pitchFamily="18" charset="0"/>
            </a:rPr>
            <a:t>Неналоговые доходы </a:t>
          </a:r>
        </a:p>
      </dgm:t>
    </dgm:pt>
    <dgm:pt modelId="{53CBC27A-4F94-4BED-A6AA-C976398B4DF1}" type="parTrans" cxnId="{C57EEC40-1D81-448D-B03B-453D5D03FCF2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8E5A1A3D-1800-4B66-BC76-67058E3E652A}" type="sibTrans" cxnId="{C57EEC40-1D81-448D-B03B-453D5D03FCF2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1B451B2C-972F-4489-84AC-C759332A50EA}">
      <dgm:prSet phldrT="[Текст]" custT="1"/>
      <dgm:spPr/>
      <dgm:t>
        <a:bodyPr/>
        <a:lstStyle/>
        <a:p>
          <a:r>
            <a:rPr lang="ru-RU" sz="1800" dirty="0">
              <a:latin typeface="Bookman Old Style" pitchFamily="18" charset="0"/>
            </a:rPr>
            <a:t>4 950,7</a:t>
          </a:r>
        </a:p>
      </dgm:t>
    </dgm:pt>
    <dgm:pt modelId="{E17DBBF2-18ED-4B0C-97F9-3DF6EA0B04C1}" type="parTrans" cxnId="{B84E4978-3262-46FA-8CDE-7BC0734B5219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F1F3059E-7070-446F-A106-6F92CC762FA4}" type="sibTrans" cxnId="{B84E4978-3262-46FA-8CDE-7BC0734B5219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607E3DC7-FB65-4DFB-BD7D-4E0FAA92A649}">
      <dgm:prSet phldrT="[Текст]"/>
      <dgm:spPr>
        <a:solidFill>
          <a:srgbClr val="D49AA4"/>
        </a:solidFill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27000" h="127000"/>
        </a:sp3d>
      </dgm:spPr>
      <dgm:t>
        <a:bodyPr/>
        <a:lstStyle/>
        <a:p>
          <a:pPr rtl="0"/>
          <a:r>
            <a:rPr lang="ru-RU" dirty="0">
              <a:latin typeface="Bookman Old Style" panose="02050604050505020204" pitchFamily="18" charset="0"/>
            </a:rPr>
            <a:t>Безвозмездные поступления </a:t>
          </a:r>
        </a:p>
      </dgm:t>
    </dgm:pt>
    <dgm:pt modelId="{8402C4D9-5CC0-4B6F-BA19-C63F2A4F04EB}" type="parTrans" cxnId="{C2F4839D-F4C8-4AAB-8D4E-345761F21F89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491CC1FC-FB32-4DBB-8670-CD1D4747D241}" type="sibTrans" cxnId="{C2F4839D-F4C8-4AAB-8D4E-345761F21F89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240B1F3A-BC24-40B2-BDF7-4B4990A68949}">
      <dgm:prSet phldrT="[Текст]" custT="1"/>
      <dgm:spPr/>
      <dgm:t>
        <a:bodyPr/>
        <a:lstStyle/>
        <a:p>
          <a:r>
            <a:rPr lang="ru-RU" sz="1800" dirty="0">
              <a:latin typeface="Bookman Old Style" panose="02050604050505020204" pitchFamily="18" charset="0"/>
            </a:rPr>
            <a:t>216 407,4</a:t>
          </a:r>
        </a:p>
      </dgm:t>
    </dgm:pt>
    <dgm:pt modelId="{51147A97-FA81-4262-A139-A2EEF3309741}" type="parTrans" cxnId="{BD0DBC9E-C2D2-4C4A-9441-184085E308B3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728C645E-ED93-4C83-A4F4-8B2CE9F15B61}" type="sibTrans" cxnId="{BD0DBC9E-C2D2-4C4A-9441-184085E308B3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49DB533D-7A03-4A5E-8F6E-CAC3A7ED7D19}">
      <dgm:prSet phldrT="[Текст]" custT="1"/>
      <dgm:spPr/>
      <dgm:t>
        <a:bodyPr/>
        <a:lstStyle/>
        <a:p>
          <a:pPr rtl="0"/>
          <a:r>
            <a:rPr lang="ru-RU" sz="1800" dirty="0">
              <a:latin typeface="Bookman Old Style" pitchFamily="18" charset="0"/>
            </a:rPr>
            <a:t>81 569,6</a:t>
          </a:r>
        </a:p>
      </dgm:t>
    </dgm:pt>
    <dgm:pt modelId="{30BA0F94-2A7F-4A7E-B93F-FBC1B37DA155}" type="sibTrans" cxnId="{FDCF5459-37F8-46FA-9B32-FF6D342F78B1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8980D6A6-C6F3-403F-AE91-5FD899CD7E30}" type="parTrans" cxnId="{FDCF5459-37F8-46FA-9B32-FF6D342F78B1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39E899E2-17F4-412D-89F5-876989A3D8DC}">
      <dgm:prSet custT="1"/>
      <dgm:spPr/>
      <dgm:t>
        <a:bodyPr/>
        <a:lstStyle/>
        <a:p>
          <a:r>
            <a:rPr lang="ru-RU" sz="1800" dirty="0">
              <a:latin typeface="Bookman Old Style" panose="02050604050505020204" pitchFamily="18" charset="0"/>
            </a:rPr>
            <a:t>71,5%</a:t>
          </a:r>
        </a:p>
      </dgm:t>
    </dgm:pt>
    <dgm:pt modelId="{2C8ED86F-33FF-41A5-B464-C7B918E7522F}" type="parTrans" cxnId="{A3491F14-A0CB-4C57-94B3-1C3C1BB67A41}">
      <dgm:prSet/>
      <dgm:spPr/>
      <dgm:t>
        <a:bodyPr/>
        <a:lstStyle/>
        <a:p>
          <a:endParaRPr lang="ru-RU"/>
        </a:p>
      </dgm:t>
    </dgm:pt>
    <dgm:pt modelId="{AA479803-A8BF-4AE1-BDDE-7BAC12A49F8B}" type="sibTrans" cxnId="{A3491F14-A0CB-4C57-94B3-1C3C1BB67A41}">
      <dgm:prSet/>
      <dgm:spPr/>
      <dgm:t>
        <a:bodyPr/>
        <a:lstStyle/>
        <a:p>
          <a:endParaRPr lang="ru-RU"/>
        </a:p>
      </dgm:t>
    </dgm:pt>
    <dgm:pt modelId="{F3A5CA4E-4EE7-4FCB-AF58-A11F394F8AD2}">
      <dgm:prSet phldrT="[Текст]" custT="1"/>
      <dgm:spPr/>
      <dgm:t>
        <a:bodyPr/>
        <a:lstStyle/>
        <a:p>
          <a:r>
            <a:rPr lang="ru-RU" sz="1800" dirty="0">
              <a:latin typeface="Bookman Old Style" pitchFamily="18" charset="0"/>
            </a:rPr>
            <a:t>1,7%</a:t>
          </a:r>
        </a:p>
      </dgm:t>
    </dgm:pt>
    <dgm:pt modelId="{79E9AA37-604A-44F5-8055-C8485DDCFAAB}" type="parTrans" cxnId="{828709F1-38FD-4C0C-AFD7-5F4227E2A1CB}">
      <dgm:prSet/>
      <dgm:spPr/>
      <dgm:t>
        <a:bodyPr/>
        <a:lstStyle/>
        <a:p>
          <a:endParaRPr lang="ru-RU"/>
        </a:p>
      </dgm:t>
    </dgm:pt>
    <dgm:pt modelId="{589E7B1F-2D95-4D16-B128-C46C1DEF3E61}" type="sibTrans" cxnId="{828709F1-38FD-4C0C-AFD7-5F4227E2A1CB}">
      <dgm:prSet/>
      <dgm:spPr/>
      <dgm:t>
        <a:bodyPr/>
        <a:lstStyle/>
        <a:p>
          <a:endParaRPr lang="ru-RU"/>
        </a:p>
      </dgm:t>
    </dgm:pt>
    <dgm:pt modelId="{430E5B33-6EB0-4899-A17C-BDC94553D6BB}">
      <dgm:prSet phldrT="[Текст]" custT="1"/>
      <dgm:spPr/>
      <dgm:t>
        <a:bodyPr/>
        <a:lstStyle/>
        <a:p>
          <a:pPr rtl="0"/>
          <a:r>
            <a:rPr lang="ru-RU" sz="1800" dirty="0">
              <a:latin typeface="Bookman Old Style" pitchFamily="18" charset="0"/>
            </a:rPr>
            <a:t>26,9 </a:t>
          </a:r>
          <a:r>
            <a:rPr lang="ru-RU" sz="1600" dirty="0">
              <a:latin typeface="Bookman Old Style" pitchFamily="18" charset="0"/>
            </a:rPr>
            <a:t>%</a:t>
          </a:r>
          <a:endParaRPr lang="ru-RU" sz="1800" dirty="0">
            <a:latin typeface="Bookman Old Style" pitchFamily="18" charset="0"/>
          </a:endParaRPr>
        </a:p>
      </dgm:t>
    </dgm:pt>
    <dgm:pt modelId="{93001337-AAC2-44BE-B552-7DF280E2E218}" type="parTrans" cxnId="{4D63F287-6147-42CC-86E2-24722FEA2A48}">
      <dgm:prSet/>
      <dgm:spPr/>
      <dgm:t>
        <a:bodyPr/>
        <a:lstStyle/>
        <a:p>
          <a:endParaRPr lang="ru-RU"/>
        </a:p>
      </dgm:t>
    </dgm:pt>
    <dgm:pt modelId="{C7A0A67E-4C25-450A-AA62-7CB5A5DD1D4B}" type="sibTrans" cxnId="{4D63F287-6147-42CC-86E2-24722FEA2A48}">
      <dgm:prSet/>
      <dgm:spPr/>
      <dgm:t>
        <a:bodyPr/>
        <a:lstStyle/>
        <a:p>
          <a:endParaRPr lang="ru-RU"/>
        </a:p>
      </dgm:t>
    </dgm:pt>
    <dgm:pt modelId="{6B5B1CDE-FAFB-4A21-B4FA-D58A3F4B3226}" type="pres">
      <dgm:prSet presAssocID="{4435F3F2-631C-47D3-B7A4-B4D16C4865A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1DE48F0-9605-4BF2-87CA-29E22369B21F}" type="pres">
      <dgm:prSet presAssocID="{B9462CAD-B18D-4EA6-B3BC-72EA3C9C55B5}" presName="circle1" presStyleLbl="node1" presStyleIdx="0" presStyleCnt="3"/>
      <dgm:spPr>
        <a:gradFill rotWithShape="0">
          <a:gsLst>
            <a:gs pos="0">
              <a:srgbClr val="CFC599"/>
            </a:gs>
            <a:gs pos="72000">
              <a:schemeClr val="accent5"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</a:gradFill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127000" h="127000"/>
          <a:contourClr>
            <a:schemeClr val="accent5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gm:spPr>
    </dgm:pt>
    <dgm:pt modelId="{2A2ADB24-47A4-4AC6-A3FA-4E4FF8B9B8A1}" type="pres">
      <dgm:prSet presAssocID="{B9462CAD-B18D-4EA6-B3BC-72EA3C9C55B5}" presName="space" presStyleCnt="0"/>
      <dgm:spPr/>
    </dgm:pt>
    <dgm:pt modelId="{DA56BA5B-81F7-4210-AC1F-47E9E732EF6C}" type="pres">
      <dgm:prSet presAssocID="{B9462CAD-B18D-4EA6-B3BC-72EA3C9C55B5}" presName="rect1" presStyleLbl="alignAcc1" presStyleIdx="0" presStyleCnt="3"/>
      <dgm:spPr/>
    </dgm:pt>
    <dgm:pt modelId="{C8E329A6-BACB-4641-89C8-C027DD20181D}" type="pres">
      <dgm:prSet presAssocID="{FD70971D-5476-4A3C-B509-7333EA5CCC8E}" presName="vertSpace2" presStyleLbl="node1" presStyleIdx="0" presStyleCnt="3"/>
      <dgm:spPr/>
    </dgm:pt>
    <dgm:pt modelId="{59636C15-97E5-4FBA-9E49-4F5AEBA0F640}" type="pres">
      <dgm:prSet presAssocID="{FD70971D-5476-4A3C-B509-7333EA5CCC8E}" presName="circle2" presStyleLbl="node1" presStyleIdx="1" presStyleCnt="3" custLinFactNeighborX="-910" custLinFactNeighborY="-2676"/>
      <dgm:spPr>
        <a:gradFill rotWithShape="0">
          <a:gsLst>
            <a:gs pos="0">
              <a:srgbClr val="FFCCCC"/>
            </a:gs>
            <a:gs pos="72000">
              <a:schemeClr val="accent5">
                <a:hueOff val="-1505437"/>
                <a:satOff val="7815"/>
                <a:lumOff val="5686"/>
                <a:alphaOff val="0"/>
                <a:tint val="90000"/>
                <a:satMod val="135000"/>
              </a:schemeClr>
            </a:gs>
            <a:gs pos="100000">
              <a:schemeClr val="accent5">
                <a:hueOff val="-1505437"/>
                <a:satOff val="7815"/>
                <a:lumOff val="5686"/>
                <a:alphaOff val="0"/>
                <a:tint val="80000"/>
                <a:satMod val="155000"/>
              </a:schemeClr>
            </a:gs>
          </a:gsLst>
        </a:gradFill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127000" h="127000"/>
          <a:contourClr>
            <a:schemeClr val="accent5">
              <a:hueOff val="-419932"/>
              <a:satOff val="22824"/>
              <a:lumOff val="-4216"/>
              <a:alphaOff val="0"/>
              <a:shade val="60000"/>
              <a:satMod val="110000"/>
            </a:schemeClr>
          </a:contourClr>
        </a:sp3d>
      </dgm:spPr>
    </dgm:pt>
    <dgm:pt modelId="{E7DE7C3D-CFF0-462B-A817-260DC9ED01FC}" type="pres">
      <dgm:prSet presAssocID="{FD70971D-5476-4A3C-B509-7333EA5CCC8E}" presName="rect2" presStyleLbl="alignAcc1" presStyleIdx="1" presStyleCnt="3" custLinFactNeighborX="0" custLinFactNeighborY="-5218"/>
      <dgm:spPr/>
    </dgm:pt>
    <dgm:pt modelId="{E3448B15-E600-4A83-A577-086C6D9612A7}" type="pres">
      <dgm:prSet presAssocID="{607E3DC7-FB65-4DFB-BD7D-4E0FAA92A649}" presName="vertSpace3" presStyleLbl="node1" presStyleIdx="1" presStyleCnt="3"/>
      <dgm:spPr/>
    </dgm:pt>
    <dgm:pt modelId="{A4C2BD1A-C613-4956-851D-CD9B40F47172}" type="pres">
      <dgm:prSet presAssocID="{607E3DC7-FB65-4DFB-BD7D-4E0FAA92A649}" presName="circle3" presStyleLbl="node1" presStyleIdx="2" presStyleCnt="3" custLinFactNeighborX="4106" custLinFactNeighborY="-1127"/>
      <dgm:spPr>
        <a:gradFill rotWithShape="0">
          <a:gsLst>
            <a:gs pos="0">
              <a:schemeClr val="accent6">
                <a:lumMod val="75000"/>
              </a:schemeClr>
            </a:gs>
            <a:gs pos="72000">
              <a:schemeClr val="accent5">
                <a:hueOff val="-3010874"/>
                <a:satOff val="15631"/>
                <a:lumOff val="11372"/>
                <a:alphaOff val="0"/>
                <a:tint val="90000"/>
                <a:satMod val="135000"/>
              </a:schemeClr>
            </a:gs>
            <a:gs pos="100000">
              <a:schemeClr val="accent5">
                <a:hueOff val="-3010874"/>
                <a:satOff val="15631"/>
                <a:lumOff val="11372"/>
                <a:alphaOff val="0"/>
                <a:tint val="80000"/>
                <a:satMod val="155000"/>
              </a:schemeClr>
            </a:gs>
          </a:gsLst>
        </a:gradFill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127000" h="127000"/>
          <a:contourClr>
            <a:schemeClr val="accent5">
              <a:hueOff val="-839864"/>
              <a:satOff val="45647"/>
              <a:lumOff val="-8432"/>
              <a:alphaOff val="0"/>
              <a:shade val="60000"/>
              <a:satMod val="110000"/>
            </a:schemeClr>
          </a:contourClr>
        </a:sp3d>
      </dgm:spPr>
    </dgm:pt>
    <dgm:pt modelId="{E8BA5316-4992-46F4-96E3-C8493BA1297C}" type="pres">
      <dgm:prSet presAssocID="{607E3DC7-FB65-4DFB-BD7D-4E0FAA92A649}" presName="rect3" presStyleLbl="alignAcc1" presStyleIdx="2" presStyleCnt="3" custLinFactNeighborX="0" custLinFactNeighborY="-4094"/>
      <dgm:spPr/>
    </dgm:pt>
    <dgm:pt modelId="{4A382167-EAF9-495E-9434-47605C07D090}" type="pres">
      <dgm:prSet presAssocID="{B9462CAD-B18D-4EA6-B3BC-72EA3C9C55B5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DC841F8F-AC01-42EB-B8EB-E9741595CADA}" type="pres">
      <dgm:prSet presAssocID="{B9462CAD-B18D-4EA6-B3BC-72EA3C9C55B5}" presName="rect1ChTx" presStyleLbl="alignAcc1" presStyleIdx="2" presStyleCnt="3" custScaleX="125925">
        <dgm:presLayoutVars>
          <dgm:bulletEnabled val="1"/>
        </dgm:presLayoutVars>
      </dgm:prSet>
      <dgm:spPr/>
    </dgm:pt>
    <dgm:pt modelId="{8A7781A7-90C1-4D3C-8F0A-C220D4B4B69E}" type="pres">
      <dgm:prSet presAssocID="{FD70971D-5476-4A3C-B509-7333EA5CCC8E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D903204B-E580-4CB3-AFB1-9D1090C1AD3B}" type="pres">
      <dgm:prSet presAssocID="{FD70971D-5476-4A3C-B509-7333EA5CCC8E}" presName="rect2ChTx" presStyleLbl="alignAcc1" presStyleIdx="2" presStyleCnt="3" custScaleX="115609" custLinFactNeighborX="-6087" custLinFactNeighborY="1852">
        <dgm:presLayoutVars>
          <dgm:bulletEnabled val="1"/>
        </dgm:presLayoutVars>
      </dgm:prSet>
      <dgm:spPr/>
    </dgm:pt>
    <dgm:pt modelId="{3F1B92FB-C013-439D-9442-BC1A5FD5FBC6}" type="pres">
      <dgm:prSet presAssocID="{607E3DC7-FB65-4DFB-BD7D-4E0FAA92A649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1B8434A5-EC6F-4B54-A42F-CCB829E3AFFB}" type="pres">
      <dgm:prSet presAssocID="{607E3DC7-FB65-4DFB-BD7D-4E0FAA92A649}" presName="rect3ChTx" presStyleLbl="alignAcc1" presStyleIdx="2" presStyleCnt="3" custScaleX="124705" custLinFactNeighborX="-5871" custLinFactNeighborY="3704">
        <dgm:presLayoutVars>
          <dgm:bulletEnabled val="1"/>
        </dgm:presLayoutVars>
      </dgm:prSet>
      <dgm:spPr/>
    </dgm:pt>
  </dgm:ptLst>
  <dgm:cxnLst>
    <dgm:cxn modelId="{43501A01-62F4-4EBD-9FEC-9C0DFB274408}" type="presOf" srcId="{430E5B33-6EB0-4899-A17C-BDC94553D6BB}" destId="{DC841F8F-AC01-42EB-B8EB-E9741595CADA}" srcOrd="0" destOrd="1" presId="urn:microsoft.com/office/officeart/2005/8/layout/target3"/>
    <dgm:cxn modelId="{A3491F14-A0CB-4C57-94B3-1C3C1BB67A41}" srcId="{607E3DC7-FB65-4DFB-BD7D-4E0FAA92A649}" destId="{39E899E2-17F4-412D-89F5-876989A3D8DC}" srcOrd="1" destOrd="0" parTransId="{2C8ED86F-33FF-41A5-B464-C7B918E7522F}" sibTransId="{AA479803-A8BF-4AE1-BDDE-7BAC12A49F8B}"/>
    <dgm:cxn modelId="{225D172D-AA78-42F6-B958-61B1A28B5C86}" type="presOf" srcId="{39E899E2-17F4-412D-89F5-876989A3D8DC}" destId="{1B8434A5-EC6F-4B54-A42F-CCB829E3AFFB}" srcOrd="0" destOrd="1" presId="urn:microsoft.com/office/officeart/2005/8/layout/target3"/>
    <dgm:cxn modelId="{4CBD4837-7B39-4E16-AC2E-DC7CD86A52BA}" type="presOf" srcId="{49DB533D-7A03-4A5E-8F6E-CAC3A7ED7D19}" destId="{DC841F8F-AC01-42EB-B8EB-E9741595CADA}" srcOrd="0" destOrd="0" presId="urn:microsoft.com/office/officeart/2005/8/layout/target3"/>
    <dgm:cxn modelId="{C57EEC40-1D81-448D-B03B-453D5D03FCF2}" srcId="{4435F3F2-631C-47D3-B7A4-B4D16C4865A8}" destId="{FD70971D-5476-4A3C-B509-7333EA5CCC8E}" srcOrd="1" destOrd="0" parTransId="{53CBC27A-4F94-4BED-A6AA-C976398B4DF1}" sibTransId="{8E5A1A3D-1800-4B66-BC76-67058E3E652A}"/>
    <dgm:cxn modelId="{3BD9CE6D-BE49-4FD9-A7D7-9D055DA1059A}" type="presOf" srcId="{B9462CAD-B18D-4EA6-B3BC-72EA3C9C55B5}" destId="{4A382167-EAF9-495E-9434-47605C07D090}" srcOrd="1" destOrd="0" presId="urn:microsoft.com/office/officeart/2005/8/layout/target3"/>
    <dgm:cxn modelId="{14BF2D53-67C7-4858-AEDD-2DC404BFF470}" srcId="{4435F3F2-631C-47D3-B7A4-B4D16C4865A8}" destId="{B9462CAD-B18D-4EA6-B3BC-72EA3C9C55B5}" srcOrd="0" destOrd="0" parTransId="{79058353-9A81-40EA-8FF3-4DEE4884A07E}" sibTransId="{772CDCA9-0E50-4027-A488-D43EC51FCC9E}"/>
    <dgm:cxn modelId="{E486EC75-2621-4D04-B928-DB7A0DC7A14A}" type="presOf" srcId="{607E3DC7-FB65-4DFB-BD7D-4E0FAA92A649}" destId="{E8BA5316-4992-46F4-96E3-C8493BA1297C}" srcOrd="0" destOrd="0" presId="urn:microsoft.com/office/officeart/2005/8/layout/target3"/>
    <dgm:cxn modelId="{B84E4978-3262-46FA-8CDE-7BC0734B5219}" srcId="{FD70971D-5476-4A3C-B509-7333EA5CCC8E}" destId="{1B451B2C-972F-4489-84AC-C759332A50EA}" srcOrd="0" destOrd="0" parTransId="{E17DBBF2-18ED-4B0C-97F9-3DF6EA0B04C1}" sibTransId="{F1F3059E-7070-446F-A106-6F92CC762FA4}"/>
    <dgm:cxn modelId="{FDCF5459-37F8-46FA-9B32-FF6D342F78B1}" srcId="{B9462CAD-B18D-4EA6-B3BC-72EA3C9C55B5}" destId="{49DB533D-7A03-4A5E-8F6E-CAC3A7ED7D19}" srcOrd="0" destOrd="0" parTransId="{8980D6A6-C6F3-403F-AE91-5FD899CD7E30}" sibTransId="{30BA0F94-2A7F-4A7E-B93F-FBC1B37DA155}"/>
    <dgm:cxn modelId="{4D63F287-6147-42CC-86E2-24722FEA2A48}" srcId="{B9462CAD-B18D-4EA6-B3BC-72EA3C9C55B5}" destId="{430E5B33-6EB0-4899-A17C-BDC94553D6BB}" srcOrd="1" destOrd="0" parTransId="{93001337-AAC2-44BE-B552-7DF280E2E218}" sibTransId="{C7A0A67E-4C25-450A-AA62-7CB5A5DD1D4B}"/>
    <dgm:cxn modelId="{547C4289-838A-4745-AB52-E3A985BCF6CD}" type="presOf" srcId="{F3A5CA4E-4EE7-4FCB-AF58-A11F394F8AD2}" destId="{D903204B-E580-4CB3-AFB1-9D1090C1AD3B}" srcOrd="0" destOrd="1" presId="urn:microsoft.com/office/officeart/2005/8/layout/target3"/>
    <dgm:cxn modelId="{355E6E8E-3037-417F-A2AB-266964DB6044}" type="presOf" srcId="{FD70971D-5476-4A3C-B509-7333EA5CCC8E}" destId="{8A7781A7-90C1-4D3C-8F0A-C220D4B4B69E}" srcOrd="1" destOrd="0" presId="urn:microsoft.com/office/officeart/2005/8/layout/target3"/>
    <dgm:cxn modelId="{6AEF8B8E-8A4F-46A4-817C-D048BF9A798D}" type="presOf" srcId="{240B1F3A-BC24-40B2-BDF7-4B4990A68949}" destId="{1B8434A5-EC6F-4B54-A42F-CCB829E3AFFB}" srcOrd="0" destOrd="0" presId="urn:microsoft.com/office/officeart/2005/8/layout/target3"/>
    <dgm:cxn modelId="{C2F4839D-F4C8-4AAB-8D4E-345761F21F89}" srcId="{4435F3F2-631C-47D3-B7A4-B4D16C4865A8}" destId="{607E3DC7-FB65-4DFB-BD7D-4E0FAA92A649}" srcOrd="2" destOrd="0" parTransId="{8402C4D9-5CC0-4B6F-BA19-C63F2A4F04EB}" sibTransId="{491CC1FC-FB32-4DBB-8670-CD1D4747D241}"/>
    <dgm:cxn modelId="{BD0DBC9E-C2D2-4C4A-9441-184085E308B3}" srcId="{607E3DC7-FB65-4DFB-BD7D-4E0FAA92A649}" destId="{240B1F3A-BC24-40B2-BDF7-4B4990A68949}" srcOrd="0" destOrd="0" parTransId="{51147A97-FA81-4262-A139-A2EEF3309741}" sibTransId="{728C645E-ED93-4C83-A4F4-8B2CE9F15B61}"/>
    <dgm:cxn modelId="{CD8DB6CD-C71E-4983-BB95-25A2B2C6C9DA}" type="presOf" srcId="{1B451B2C-972F-4489-84AC-C759332A50EA}" destId="{D903204B-E580-4CB3-AFB1-9D1090C1AD3B}" srcOrd="0" destOrd="0" presId="urn:microsoft.com/office/officeart/2005/8/layout/target3"/>
    <dgm:cxn modelId="{BFC571D5-E980-461B-B161-CDF20F9B9C02}" type="presOf" srcId="{607E3DC7-FB65-4DFB-BD7D-4E0FAA92A649}" destId="{3F1B92FB-C013-439D-9442-BC1A5FD5FBC6}" srcOrd="1" destOrd="0" presId="urn:microsoft.com/office/officeart/2005/8/layout/target3"/>
    <dgm:cxn modelId="{4D3970E1-C02B-4C59-8948-EE4952918B7C}" type="presOf" srcId="{FD70971D-5476-4A3C-B509-7333EA5CCC8E}" destId="{E7DE7C3D-CFF0-462B-A817-260DC9ED01FC}" srcOrd="0" destOrd="0" presId="urn:microsoft.com/office/officeart/2005/8/layout/target3"/>
    <dgm:cxn modelId="{A5739CE5-3834-45E4-991C-840DFABF78A0}" type="presOf" srcId="{B9462CAD-B18D-4EA6-B3BC-72EA3C9C55B5}" destId="{DA56BA5B-81F7-4210-AC1F-47E9E732EF6C}" srcOrd="0" destOrd="0" presId="urn:microsoft.com/office/officeart/2005/8/layout/target3"/>
    <dgm:cxn modelId="{8BCF0DEA-3D7A-4C34-8C36-EC1F1B04B323}" type="presOf" srcId="{4435F3F2-631C-47D3-B7A4-B4D16C4865A8}" destId="{6B5B1CDE-FAFB-4A21-B4FA-D58A3F4B3226}" srcOrd="0" destOrd="0" presId="urn:microsoft.com/office/officeart/2005/8/layout/target3"/>
    <dgm:cxn modelId="{828709F1-38FD-4C0C-AFD7-5F4227E2A1CB}" srcId="{FD70971D-5476-4A3C-B509-7333EA5CCC8E}" destId="{F3A5CA4E-4EE7-4FCB-AF58-A11F394F8AD2}" srcOrd="1" destOrd="0" parTransId="{79E9AA37-604A-44F5-8055-C8485DDCFAAB}" sibTransId="{589E7B1F-2D95-4D16-B128-C46C1DEF3E61}"/>
    <dgm:cxn modelId="{90A3C7B5-1441-4F00-9A6B-BD3A6707E883}" type="presParOf" srcId="{6B5B1CDE-FAFB-4A21-B4FA-D58A3F4B3226}" destId="{61DE48F0-9605-4BF2-87CA-29E22369B21F}" srcOrd="0" destOrd="0" presId="urn:microsoft.com/office/officeart/2005/8/layout/target3"/>
    <dgm:cxn modelId="{8D8D032E-D744-47EB-8558-F80E0818C6B0}" type="presParOf" srcId="{6B5B1CDE-FAFB-4A21-B4FA-D58A3F4B3226}" destId="{2A2ADB24-47A4-4AC6-A3FA-4E4FF8B9B8A1}" srcOrd="1" destOrd="0" presId="urn:microsoft.com/office/officeart/2005/8/layout/target3"/>
    <dgm:cxn modelId="{8C667529-040C-422C-8B19-5C56C4150E19}" type="presParOf" srcId="{6B5B1CDE-FAFB-4A21-B4FA-D58A3F4B3226}" destId="{DA56BA5B-81F7-4210-AC1F-47E9E732EF6C}" srcOrd="2" destOrd="0" presId="urn:microsoft.com/office/officeart/2005/8/layout/target3"/>
    <dgm:cxn modelId="{678A2E64-8677-4EF9-84A7-3B31B24E38A0}" type="presParOf" srcId="{6B5B1CDE-FAFB-4A21-B4FA-D58A3F4B3226}" destId="{C8E329A6-BACB-4641-89C8-C027DD20181D}" srcOrd="3" destOrd="0" presId="urn:microsoft.com/office/officeart/2005/8/layout/target3"/>
    <dgm:cxn modelId="{0C2B270C-6DAA-472C-A8BE-1593F950D202}" type="presParOf" srcId="{6B5B1CDE-FAFB-4A21-B4FA-D58A3F4B3226}" destId="{59636C15-97E5-4FBA-9E49-4F5AEBA0F640}" srcOrd="4" destOrd="0" presId="urn:microsoft.com/office/officeart/2005/8/layout/target3"/>
    <dgm:cxn modelId="{EAD93BF0-ADF4-44FC-A33C-15B4C17C4740}" type="presParOf" srcId="{6B5B1CDE-FAFB-4A21-B4FA-D58A3F4B3226}" destId="{E7DE7C3D-CFF0-462B-A817-260DC9ED01FC}" srcOrd="5" destOrd="0" presId="urn:microsoft.com/office/officeart/2005/8/layout/target3"/>
    <dgm:cxn modelId="{BC0291AB-CEFD-43DA-97EA-3357531F08B5}" type="presParOf" srcId="{6B5B1CDE-FAFB-4A21-B4FA-D58A3F4B3226}" destId="{E3448B15-E600-4A83-A577-086C6D9612A7}" srcOrd="6" destOrd="0" presId="urn:microsoft.com/office/officeart/2005/8/layout/target3"/>
    <dgm:cxn modelId="{B639A9F4-71C8-4781-B553-08D3AE8FEB55}" type="presParOf" srcId="{6B5B1CDE-FAFB-4A21-B4FA-D58A3F4B3226}" destId="{A4C2BD1A-C613-4956-851D-CD9B40F47172}" srcOrd="7" destOrd="0" presId="urn:microsoft.com/office/officeart/2005/8/layout/target3"/>
    <dgm:cxn modelId="{5C5535EA-628C-4DCA-97ED-61916EF5D172}" type="presParOf" srcId="{6B5B1CDE-FAFB-4A21-B4FA-D58A3F4B3226}" destId="{E8BA5316-4992-46F4-96E3-C8493BA1297C}" srcOrd="8" destOrd="0" presId="urn:microsoft.com/office/officeart/2005/8/layout/target3"/>
    <dgm:cxn modelId="{E4AC7456-A7C0-417C-AA0D-E7F2F8AB0822}" type="presParOf" srcId="{6B5B1CDE-FAFB-4A21-B4FA-D58A3F4B3226}" destId="{4A382167-EAF9-495E-9434-47605C07D090}" srcOrd="9" destOrd="0" presId="urn:microsoft.com/office/officeart/2005/8/layout/target3"/>
    <dgm:cxn modelId="{2BE375A8-6654-4763-854D-C4DE1CED43E3}" type="presParOf" srcId="{6B5B1CDE-FAFB-4A21-B4FA-D58A3F4B3226}" destId="{DC841F8F-AC01-42EB-B8EB-E9741595CADA}" srcOrd="10" destOrd="0" presId="urn:microsoft.com/office/officeart/2005/8/layout/target3"/>
    <dgm:cxn modelId="{23426294-C09C-4C94-8A25-53A4F827195F}" type="presParOf" srcId="{6B5B1CDE-FAFB-4A21-B4FA-D58A3F4B3226}" destId="{8A7781A7-90C1-4D3C-8F0A-C220D4B4B69E}" srcOrd="11" destOrd="0" presId="urn:microsoft.com/office/officeart/2005/8/layout/target3"/>
    <dgm:cxn modelId="{0DBE774B-6641-41D7-BD4C-1C879B447131}" type="presParOf" srcId="{6B5B1CDE-FAFB-4A21-B4FA-D58A3F4B3226}" destId="{D903204B-E580-4CB3-AFB1-9D1090C1AD3B}" srcOrd="12" destOrd="0" presId="urn:microsoft.com/office/officeart/2005/8/layout/target3"/>
    <dgm:cxn modelId="{C6189213-E3EC-461F-B3A6-DBCB846DE4DC}" type="presParOf" srcId="{6B5B1CDE-FAFB-4A21-B4FA-D58A3F4B3226}" destId="{3F1B92FB-C013-439D-9442-BC1A5FD5FBC6}" srcOrd="13" destOrd="0" presId="urn:microsoft.com/office/officeart/2005/8/layout/target3"/>
    <dgm:cxn modelId="{E248BE04-D6E6-4D25-ACA4-4E387401DA3E}" type="presParOf" srcId="{6B5B1CDE-FAFB-4A21-B4FA-D58A3F4B3226}" destId="{1B8434A5-EC6F-4B54-A42F-CCB829E3AFFB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134D88-E766-4BFF-BF91-468656B5D456}" type="doc">
      <dgm:prSet loTypeId="urn:microsoft.com/office/officeart/2005/8/layout/hList3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E095FFA-AFE5-44E2-9505-16B53AE6DC75}">
      <dgm:prSet phldrT="[Текст]" custT="1"/>
      <dgm:spPr>
        <a:solidFill>
          <a:srgbClr val="E8CED3"/>
        </a:solidFill>
      </dgm:spPr>
      <dgm:t>
        <a:bodyPr/>
        <a:lstStyle/>
        <a:p>
          <a:r>
            <a:rPr lang="ru-RU" sz="2400" b="1" dirty="0">
              <a:solidFill>
                <a:schemeClr val="tx1"/>
              </a:solidFill>
              <a:latin typeface="Bookman Old Style" pitchFamily="18" charset="0"/>
            </a:rPr>
            <a:t>Налоговые</a:t>
          </a:r>
          <a:r>
            <a:rPr lang="ru-RU" sz="2400" dirty="0">
              <a:solidFill>
                <a:schemeClr val="tx1"/>
              </a:solidFill>
              <a:latin typeface="Bookman Old Style" pitchFamily="18" charset="0"/>
            </a:rPr>
            <a:t> </a:t>
          </a:r>
          <a:r>
            <a:rPr lang="ru-RU" sz="2400" b="1" dirty="0">
              <a:solidFill>
                <a:schemeClr val="tx1"/>
              </a:solidFill>
              <a:latin typeface="Bookman Old Style" pitchFamily="18" charset="0"/>
            </a:rPr>
            <a:t>доходы</a:t>
          </a:r>
        </a:p>
      </dgm:t>
    </dgm:pt>
    <dgm:pt modelId="{766E6F18-7000-47D2-87E4-F08E3C102700}" type="parTrans" cxnId="{8F5D5A6B-218B-42AF-9117-8BA58CDF5C46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8EAB1582-B937-45F1-A836-185C822C62AA}" type="sibTrans" cxnId="{8F5D5A6B-218B-42AF-9117-8BA58CDF5C46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047CEB4E-F675-44B6-9120-24412BED8DBA}">
      <dgm:prSet custT="1"/>
      <dgm:spPr>
        <a:solidFill>
          <a:srgbClr val="EAD2D3"/>
        </a:solidFill>
      </dgm:spPr>
      <dgm:t>
        <a:bodyPr/>
        <a:lstStyle/>
        <a:p>
          <a:pPr>
            <a:lnSpc>
              <a:spcPct val="125000"/>
            </a:lnSpc>
            <a:spcAft>
              <a:spcPts val="0"/>
            </a:spcAft>
          </a:pP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НДФЛ —             </a:t>
          </a:r>
          <a:r>
            <a:rPr lang="en-US" sz="1600" dirty="0">
              <a:solidFill>
                <a:schemeClr val="tx1"/>
              </a:solidFill>
              <a:latin typeface="Bookman Old Style" pitchFamily="18" charset="0"/>
            </a:rPr>
            <a:t>                </a:t>
          </a: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41 675,6</a:t>
          </a:r>
        </a:p>
        <a:p>
          <a:pPr>
            <a:lnSpc>
              <a:spcPct val="125000"/>
            </a:lnSpc>
            <a:spcAft>
              <a:spcPts val="0"/>
            </a:spcAft>
          </a:pPr>
          <a:r>
            <a:rPr lang="ru-RU" sz="16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                   51,1%</a:t>
          </a:r>
        </a:p>
      </dgm:t>
    </dgm:pt>
    <dgm:pt modelId="{9A25B9E3-2609-4D39-945F-A8357562182A}" type="parTrans" cxnId="{9CDE5882-40DA-4E03-B9EF-1E67BC1B9649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8E37BC37-892B-4991-973E-7DC8A589E7EE}" type="sibTrans" cxnId="{9CDE5882-40DA-4E03-B9EF-1E67BC1B9649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953BD902-1B42-4859-B3C1-BEB50DE28AAD}">
      <dgm:prSet custT="1"/>
      <dgm:spPr>
        <a:solidFill>
          <a:srgbClr val="CCD0B1"/>
        </a:solidFill>
      </dgm:spPr>
      <dgm:t>
        <a:bodyPr/>
        <a:lstStyle/>
        <a:p>
          <a:pPr>
            <a:lnSpc>
              <a:spcPct val="125000"/>
            </a:lnSpc>
            <a:spcAft>
              <a:spcPts val="0"/>
            </a:spcAft>
          </a:pPr>
          <a:r>
            <a:rPr lang="ru-RU" sz="1600" b="0" i="0" dirty="0">
              <a:solidFill>
                <a:schemeClr val="tx1"/>
              </a:solidFill>
              <a:latin typeface="Bookman Old Style" panose="02050604050505020204" pitchFamily="18" charset="0"/>
            </a:rPr>
            <a:t>Акцизы на ГСМ </a:t>
          </a: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—</a:t>
          </a:r>
          <a:r>
            <a:rPr lang="ru-RU" sz="1600" b="0" i="0" dirty="0">
              <a:solidFill>
                <a:schemeClr val="tx1"/>
              </a:solidFill>
              <a:latin typeface="Bookman Old Style" panose="02050604050505020204" pitchFamily="18" charset="0"/>
            </a:rPr>
            <a:t>  </a:t>
          </a:r>
        </a:p>
        <a:p>
          <a:pPr>
            <a:lnSpc>
              <a:spcPct val="125000"/>
            </a:lnSpc>
            <a:spcAft>
              <a:spcPts val="0"/>
            </a:spcAft>
          </a:pPr>
          <a:r>
            <a:rPr lang="ru-RU" sz="1600" b="0" i="0" dirty="0">
              <a:solidFill>
                <a:schemeClr val="tx1"/>
              </a:solidFill>
              <a:latin typeface="Bookman Old Style" panose="02050604050505020204" pitchFamily="18" charset="0"/>
            </a:rPr>
            <a:t>12 079,8 </a:t>
          </a:r>
          <a:r>
            <a:rPr lang="ru-RU" sz="1600" b="0" i="0" dirty="0" err="1">
              <a:solidFill>
                <a:schemeClr val="tx1"/>
              </a:solidFill>
              <a:latin typeface="Bookman Old Style" panose="02050604050505020204" pitchFamily="18" charset="0"/>
            </a:rPr>
            <a:t>тыс.рублей</a:t>
          </a:r>
          <a:r>
            <a:rPr lang="ru-RU" sz="1600" b="0" i="0" dirty="0">
              <a:solidFill>
                <a:schemeClr val="tx1"/>
              </a:solidFill>
              <a:latin typeface="Bookman Old Style" panose="02050604050505020204" pitchFamily="18" charset="0"/>
            </a:rPr>
            <a:t>                     14,8%</a:t>
          </a:r>
          <a:endParaRPr lang="ru-RU" sz="1600" dirty="0">
            <a:solidFill>
              <a:schemeClr val="tx1"/>
            </a:solidFill>
            <a:latin typeface="Bookman Old Style" pitchFamily="18" charset="0"/>
          </a:endParaRPr>
        </a:p>
      </dgm:t>
    </dgm:pt>
    <dgm:pt modelId="{5FD6A0D0-B02E-4212-B564-63B1EEAA8DCC}" type="parTrans" cxnId="{90F0B8A5-D688-4FF9-B763-5549C19465C0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718871C1-0DCA-45A9-83FD-29BA31FADB6D}" type="sibTrans" cxnId="{90F0B8A5-D688-4FF9-B763-5549C19465C0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2B719B84-2DAE-41FC-A836-4CF2F1BC29F4}">
      <dgm:prSet custT="1"/>
      <dgm:spPr>
        <a:solidFill>
          <a:srgbClr val="EAD2D3"/>
        </a:solidFill>
      </dgm:spPr>
      <dgm:t>
        <a:bodyPr/>
        <a:lstStyle/>
        <a:p>
          <a:pPr>
            <a:lnSpc>
              <a:spcPct val="125000"/>
            </a:lnSpc>
            <a:spcAft>
              <a:spcPts val="0"/>
            </a:spcAft>
          </a:pP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Земельный налог  —                                            11 339,9 </a:t>
          </a:r>
          <a:r>
            <a:rPr lang="ru-RU" sz="16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               13,9%      </a:t>
          </a:r>
        </a:p>
      </dgm:t>
    </dgm:pt>
    <dgm:pt modelId="{8EECED93-0340-42D7-A5ED-EC1C9EDE2B13}" type="parTrans" cxnId="{1CAC4E7D-BC9E-4811-93B3-5CE2A5C8E6DF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09D085DC-0856-430B-8F96-A0BE1D18C682}" type="sibTrans" cxnId="{1CAC4E7D-BC9E-4811-93B3-5CE2A5C8E6DF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BE52E522-89A5-44BE-8E45-BE2FBF0906C4}">
      <dgm:prSet custT="1"/>
      <dgm:spPr>
        <a:solidFill>
          <a:srgbClr val="CCD0B1"/>
        </a:solidFill>
      </dgm:spPr>
      <dgm:t>
        <a:bodyPr/>
        <a:lstStyle/>
        <a:p>
          <a:pPr>
            <a:lnSpc>
              <a:spcPct val="125000"/>
            </a:lnSpc>
            <a:spcAft>
              <a:spcPts val="0"/>
            </a:spcAft>
          </a:pP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Налоги на имущество физических лиц —                                            4 847,8 </a:t>
          </a:r>
          <a:r>
            <a:rPr lang="ru-RU" sz="16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                           5,9%</a:t>
          </a:r>
        </a:p>
        <a:p>
          <a:pPr>
            <a:lnSpc>
              <a:spcPct val="90000"/>
            </a:lnSpc>
            <a:spcAft>
              <a:spcPct val="35000"/>
            </a:spcAft>
          </a:pPr>
          <a:endParaRPr lang="ru-RU" sz="1600" dirty="0">
            <a:solidFill>
              <a:schemeClr val="tx1"/>
            </a:solidFill>
            <a:latin typeface="Bookman Old Style" pitchFamily="18" charset="0"/>
          </a:endParaRPr>
        </a:p>
      </dgm:t>
    </dgm:pt>
    <dgm:pt modelId="{7E63AEB4-0112-4C42-BA59-B963FC9BBB5D}" type="parTrans" cxnId="{B2605BBA-8C6A-4BD2-B97E-CF42D60C46F0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76B021AE-32A6-479D-BD0E-59AE9296CECB}" type="sibTrans" cxnId="{B2605BBA-8C6A-4BD2-B97E-CF42D60C46F0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611DAA03-505B-4418-B90F-81660B8DE428}">
      <dgm:prSet custT="1"/>
      <dgm:spPr>
        <a:solidFill>
          <a:srgbClr val="EAD2D3"/>
        </a:solidFill>
      </dgm:spPr>
      <dgm:t>
        <a:bodyPr/>
        <a:lstStyle/>
        <a:p>
          <a:pPr>
            <a:lnSpc>
              <a:spcPct val="125000"/>
            </a:lnSpc>
            <a:spcAft>
              <a:spcPts val="0"/>
            </a:spcAft>
          </a:pP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Единый </a:t>
          </a:r>
          <a:r>
            <a:rPr lang="ru-RU" sz="1600" dirty="0" err="1">
              <a:solidFill>
                <a:schemeClr val="tx1"/>
              </a:solidFill>
              <a:latin typeface="Bookman Old Style" pitchFamily="18" charset="0"/>
            </a:rPr>
            <a:t>сельскохозяй-ственный</a:t>
          </a: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 налог —               11 619,9 </a:t>
          </a:r>
          <a:r>
            <a:rPr lang="ru-RU" sz="16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                14,3%</a:t>
          </a:r>
        </a:p>
      </dgm:t>
    </dgm:pt>
    <dgm:pt modelId="{A8452699-530D-4216-95FB-26BDCB02CF8B}" type="parTrans" cxnId="{849BCB67-6CF6-4362-AD01-DA915330A225}">
      <dgm:prSet/>
      <dgm:spPr/>
      <dgm:t>
        <a:bodyPr/>
        <a:lstStyle/>
        <a:p>
          <a:endParaRPr lang="ru-RU"/>
        </a:p>
      </dgm:t>
    </dgm:pt>
    <dgm:pt modelId="{E2FD1868-2CD6-47A8-9B7C-16C773DE55B3}" type="sibTrans" cxnId="{849BCB67-6CF6-4362-AD01-DA915330A225}">
      <dgm:prSet/>
      <dgm:spPr/>
      <dgm:t>
        <a:bodyPr/>
        <a:lstStyle/>
        <a:p>
          <a:endParaRPr lang="ru-RU"/>
        </a:p>
      </dgm:t>
    </dgm:pt>
    <dgm:pt modelId="{F0742543-8C6E-4752-9EE4-6B0E976F4414}">
      <dgm:prSet custT="1"/>
      <dgm:spPr>
        <a:solidFill>
          <a:srgbClr val="CCD0B1"/>
        </a:solidFill>
      </dgm:spPr>
      <dgm:t>
        <a:bodyPr/>
        <a:lstStyle/>
        <a:p>
          <a:pPr>
            <a:lnSpc>
              <a:spcPct val="125000"/>
            </a:lnSpc>
            <a:spcAft>
              <a:spcPts val="0"/>
            </a:spcAft>
          </a:pP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Государственная пошлина — 6,6 </a:t>
          </a:r>
          <a:r>
            <a:rPr lang="ru-RU" sz="16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dirty="0">
              <a:solidFill>
                <a:schemeClr val="tx1"/>
              </a:solidFill>
              <a:latin typeface="Bookman Old Style" pitchFamily="18" charset="0"/>
            </a:rPr>
            <a:t>                     0%</a:t>
          </a:r>
        </a:p>
      </dgm:t>
    </dgm:pt>
    <dgm:pt modelId="{9B21A782-6BD2-41DE-A901-9DE3174B754D}" type="parTrans" cxnId="{5C9D9FF4-7D6F-45A5-8F6D-1932DD612672}">
      <dgm:prSet/>
      <dgm:spPr/>
      <dgm:t>
        <a:bodyPr/>
        <a:lstStyle/>
        <a:p>
          <a:endParaRPr lang="ru-RU"/>
        </a:p>
      </dgm:t>
    </dgm:pt>
    <dgm:pt modelId="{00A61504-466F-4C3A-9260-09047C3FAE8A}" type="sibTrans" cxnId="{5C9D9FF4-7D6F-45A5-8F6D-1932DD612672}">
      <dgm:prSet/>
      <dgm:spPr/>
      <dgm:t>
        <a:bodyPr/>
        <a:lstStyle/>
        <a:p>
          <a:endParaRPr lang="ru-RU"/>
        </a:p>
      </dgm:t>
    </dgm:pt>
    <dgm:pt modelId="{D69B666B-7482-4A01-A5D0-7AA97445079D}" type="pres">
      <dgm:prSet presAssocID="{EB134D88-E766-4BFF-BF91-468656B5D456}" presName="composite" presStyleCnt="0">
        <dgm:presLayoutVars>
          <dgm:chMax val="1"/>
          <dgm:dir/>
          <dgm:resizeHandles val="exact"/>
        </dgm:presLayoutVars>
      </dgm:prSet>
      <dgm:spPr/>
    </dgm:pt>
    <dgm:pt modelId="{8E3748CE-AED5-40C8-B58D-0CB46EF60D90}" type="pres">
      <dgm:prSet presAssocID="{6E095FFA-AFE5-44E2-9505-16B53AE6DC75}" presName="roof" presStyleLbl="dkBgShp" presStyleIdx="0" presStyleCnt="2" custScaleY="93369" custLinFactNeighborY="-1015"/>
      <dgm:spPr/>
    </dgm:pt>
    <dgm:pt modelId="{FEC5AAF8-451B-4B3A-A9EF-A9599DEEBFC9}" type="pres">
      <dgm:prSet presAssocID="{6E095FFA-AFE5-44E2-9505-16B53AE6DC75}" presName="pillars" presStyleCnt="0"/>
      <dgm:spPr/>
    </dgm:pt>
    <dgm:pt modelId="{F11D191F-5E13-445B-B0D7-1169AF6968AC}" type="pres">
      <dgm:prSet presAssocID="{6E095FFA-AFE5-44E2-9505-16B53AE6DC75}" presName="pillar1" presStyleLbl="node1" presStyleIdx="0" presStyleCnt="6" custLinFactNeighborX="947" custLinFactNeighborY="-2479">
        <dgm:presLayoutVars>
          <dgm:bulletEnabled val="1"/>
        </dgm:presLayoutVars>
      </dgm:prSet>
      <dgm:spPr/>
    </dgm:pt>
    <dgm:pt modelId="{799EF41E-E522-4B77-9265-D5151E0C9D65}" type="pres">
      <dgm:prSet presAssocID="{953BD902-1B42-4859-B3C1-BEB50DE28AAD}" presName="pillarX" presStyleLbl="node1" presStyleIdx="1" presStyleCnt="6" custLinFactNeighborX="-1159" custLinFactNeighborY="-2479">
        <dgm:presLayoutVars>
          <dgm:bulletEnabled val="1"/>
        </dgm:presLayoutVars>
      </dgm:prSet>
      <dgm:spPr/>
    </dgm:pt>
    <dgm:pt modelId="{A356FE25-49DB-45E8-A9FC-33A49965F0CD}" type="pres">
      <dgm:prSet presAssocID="{611DAA03-505B-4418-B90F-81660B8DE428}" presName="pillarX" presStyleLbl="node1" presStyleIdx="2" presStyleCnt="6" custScaleX="108839" custScaleY="99989" custLinFactNeighborX="-2843" custLinFactNeighborY="-2484">
        <dgm:presLayoutVars>
          <dgm:bulletEnabled val="1"/>
        </dgm:presLayoutVars>
      </dgm:prSet>
      <dgm:spPr/>
    </dgm:pt>
    <dgm:pt modelId="{EC270276-BBEF-4AE8-A3C4-DDA959358C61}" type="pres">
      <dgm:prSet presAssocID="{BE52E522-89A5-44BE-8E45-BE2FBF0906C4}" presName="pillarX" presStyleLbl="node1" presStyleIdx="3" presStyleCnt="6" custScaleX="102740" custLinFactNeighborX="-3061" custLinFactNeighborY="-2479">
        <dgm:presLayoutVars>
          <dgm:bulletEnabled val="1"/>
        </dgm:presLayoutVars>
      </dgm:prSet>
      <dgm:spPr/>
    </dgm:pt>
    <dgm:pt modelId="{52AEAF59-E9EA-4266-86A6-127DD1D1328F}" type="pres">
      <dgm:prSet presAssocID="{2B719B84-2DAE-41FC-A836-4CF2F1BC29F4}" presName="pillarX" presStyleLbl="node1" presStyleIdx="4" presStyleCnt="6" custLinFactNeighborX="788" custLinFactNeighborY="-2479">
        <dgm:presLayoutVars>
          <dgm:bulletEnabled val="1"/>
        </dgm:presLayoutVars>
      </dgm:prSet>
      <dgm:spPr/>
    </dgm:pt>
    <dgm:pt modelId="{B84E0665-5B99-42D9-AEB0-EFCE31FCFD13}" type="pres">
      <dgm:prSet presAssocID="{F0742543-8C6E-4752-9EE4-6B0E976F4414}" presName="pillarX" presStyleLbl="node1" presStyleIdx="5" presStyleCnt="6" custScaleX="97346" custLinFactNeighborX="-1014" custLinFactNeighborY="-2479">
        <dgm:presLayoutVars>
          <dgm:bulletEnabled val="1"/>
        </dgm:presLayoutVars>
      </dgm:prSet>
      <dgm:spPr/>
    </dgm:pt>
    <dgm:pt modelId="{AA47C517-A173-4AA5-9E4D-50944F1BA6A1}" type="pres">
      <dgm:prSet presAssocID="{6E095FFA-AFE5-44E2-9505-16B53AE6DC75}" presName="base" presStyleLbl="dkBgShp" presStyleIdx="1" presStyleCnt="2" custLinFactNeighborY="-18946"/>
      <dgm:spPr/>
    </dgm:pt>
  </dgm:ptLst>
  <dgm:cxnLst>
    <dgm:cxn modelId="{3F4EFC0E-7DB3-428B-B596-F90BA3052B2E}" type="presOf" srcId="{EB134D88-E766-4BFF-BF91-468656B5D456}" destId="{D69B666B-7482-4A01-A5D0-7AA97445079D}" srcOrd="0" destOrd="0" presId="urn:microsoft.com/office/officeart/2005/8/layout/hList3"/>
    <dgm:cxn modelId="{0DC80B3B-A5C9-4F43-9029-C455E1CBBB13}" type="presOf" srcId="{2B719B84-2DAE-41FC-A836-4CF2F1BC29F4}" destId="{52AEAF59-E9EA-4266-86A6-127DD1D1328F}" srcOrd="0" destOrd="0" presId="urn:microsoft.com/office/officeart/2005/8/layout/hList3"/>
    <dgm:cxn modelId="{5219C93B-7D72-48B7-AA2F-7A3E60F7D742}" type="presOf" srcId="{047CEB4E-F675-44B6-9120-24412BED8DBA}" destId="{F11D191F-5E13-445B-B0D7-1169AF6968AC}" srcOrd="0" destOrd="0" presId="urn:microsoft.com/office/officeart/2005/8/layout/hList3"/>
    <dgm:cxn modelId="{849BCB67-6CF6-4362-AD01-DA915330A225}" srcId="{6E095FFA-AFE5-44E2-9505-16B53AE6DC75}" destId="{611DAA03-505B-4418-B90F-81660B8DE428}" srcOrd="2" destOrd="0" parTransId="{A8452699-530D-4216-95FB-26BDCB02CF8B}" sibTransId="{E2FD1868-2CD6-47A8-9B7C-16C773DE55B3}"/>
    <dgm:cxn modelId="{8F5D5A6B-218B-42AF-9117-8BA58CDF5C46}" srcId="{EB134D88-E766-4BFF-BF91-468656B5D456}" destId="{6E095FFA-AFE5-44E2-9505-16B53AE6DC75}" srcOrd="0" destOrd="0" parTransId="{766E6F18-7000-47D2-87E4-F08E3C102700}" sibTransId="{8EAB1582-B937-45F1-A836-185C822C62AA}"/>
    <dgm:cxn modelId="{9763FD74-22F6-4D4C-A133-332BA7A5E39C}" type="presOf" srcId="{611DAA03-505B-4418-B90F-81660B8DE428}" destId="{A356FE25-49DB-45E8-A9FC-33A49965F0CD}" srcOrd="0" destOrd="0" presId="urn:microsoft.com/office/officeart/2005/8/layout/hList3"/>
    <dgm:cxn modelId="{1CAC4E7D-BC9E-4811-93B3-5CE2A5C8E6DF}" srcId="{6E095FFA-AFE5-44E2-9505-16B53AE6DC75}" destId="{2B719B84-2DAE-41FC-A836-4CF2F1BC29F4}" srcOrd="4" destOrd="0" parTransId="{8EECED93-0340-42D7-A5ED-EC1C9EDE2B13}" sibTransId="{09D085DC-0856-430B-8F96-A0BE1D18C682}"/>
    <dgm:cxn modelId="{9CDE5882-40DA-4E03-B9EF-1E67BC1B9649}" srcId="{6E095FFA-AFE5-44E2-9505-16B53AE6DC75}" destId="{047CEB4E-F675-44B6-9120-24412BED8DBA}" srcOrd="0" destOrd="0" parTransId="{9A25B9E3-2609-4D39-945F-A8357562182A}" sibTransId="{8E37BC37-892B-4991-973E-7DC8A589E7EE}"/>
    <dgm:cxn modelId="{E42C688B-6DBF-4EBB-9537-F16BD5E49005}" type="presOf" srcId="{BE52E522-89A5-44BE-8E45-BE2FBF0906C4}" destId="{EC270276-BBEF-4AE8-A3C4-DDA959358C61}" srcOrd="0" destOrd="0" presId="urn:microsoft.com/office/officeart/2005/8/layout/hList3"/>
    <dgm:cxn modelId="{90F0B8A5-D688-4FF9-B763-5549C19465C0}" srcId="{6E095FFA-AFE5-44E2-9505-16B53AE6DC75}" destId="{953BD902-1B42-4859-B3C1-BEB50DE28AAD}" srcOrd="1" destOrd="0" parTransId="{5FD6A0D0-B02E-4212-B564-63B1EEAA8DCC}" sibTransId="{718871C1-0DCA-45A9-83FD-29BA31FADB6D}"/>
    <dgm:cxn modelId="{B2605BBA-8C6A-4BD2-B97E-CF42D60C46F0}" srcId="{6E095FFA-AFE5-44E2-9505-16B53AE6DC75}" destId="{BE52E522-89A5-44BE-8E45-BE2FBF0906C4}" srcOrd="3" destOrd="0" parTransId="{7E63AEB4-0112-4C42-BA59-B963FC9BBB5D}" sibTransId="{76B021AE-32A6-479D-BD0E-59AE9296CECB}"/>
    <dgm:cxn modelId="{3E9D27F0-63D5-4B95-8B5F-444CD76F6F6B}" type="presOf" srcId="{6E095FFA-AFE5-44E2-9505-16B53AE6DC75}" destId="{8E3748CE-AED5-40C8-B58D-0CB46EF60D90}" srcOrd="0" destOrd="0" presId="urn:microsoft.com/office/officeart/2005/8/layout/hList3"/>
    <dgm:cxn modelId="{8A5730F4-D7CC-4BB4-9181-C94C967306B7}" type="presOf" srcId="{953BD902-1B42-4859-B3C1-BEB50DE28AAD}" destId="{799EF41E-E522-4B77-9265-D5151E0C9D65}" srcOrd="0" destOrd="0" presId="urn:microsoft.com/office/officeart/2005/8/layout/hList3"/>
    <dgm:cxn modelId="{5C9D9FF4-7D6F-45A5-8F6D-1932DD612672}" srcId="{6E095FFA-AFE5-44E2-9505-16B53AE6DC75}" destId="{F0742543-8C6E-4752-9EE4-6B0E976F4414}" srcOrd="5" destOrd="0" parTransId="{9B21A782-6BD2-41DE-A901-9DE3174B754D}" sibTransId="{00A61504-466F-4C3A-9260-09047C3FAE8A}"/>
    <dgm:cxn modelId="{D22B84FB-3852-41E9-A9F1-A62484CA8698}" type="presOf" srcId="{F0742543-8C6E-4752-9EE4-6B0E976F4414}" destId="{B84E0665-5B99-42D9-AEB0-EFCE31FCFD13}" srcOrd="0" destOrd="0" presId="urn:microsoft.com/office/officeart/2005/8/layout/hList3"/>
    <dgm:cxn modelId="{53F5D2A0-4A42-497B-BAEF-A6B0B41EE060}" type="presParOf" srcId="{D69B666B-7482-4A01-A5D0-7AA97445079D}" destId="{8E3748CE-AED5-40C8-B58D-0CB46EF60D90}" srcOrd="0" destOrd="0" presId="urn:microsoft.com/office/officeart/2005/8/layout/hList3"/>
    <dgm:cxn modelId="{42965F4F-E453-48DB-BA0F-A5E827AC59FA}" type="presParOf" srcId="{D69B666B-7482-4A01-A5D0-7AA97445079D}" destId="{FEC5AAF8-451B-4B3A-A9EF-A9599DEEBFC9}" srcOrd="1" destOrd="0" presId="urn:microsoft.com/office/officeart/2005/8/layout/hList3"/>
    <dgm:cxn modelId="{6DCF9FD8-3E9F-4C85-9678-02BC3C2967C3}" type="presParOf" srcId="{FEC5AAF8-451B-4B3A-A9EF-A9599DEEBFC9}" destId="{F11D191F-5E13-445B-B0D7-1169AF6968AC}" srcOrd="0" destOrd="0" presId="urn:microsoft.com/office/officeart/2005/8/layout/hList3"/>
    <dgm:cxn modelId="{3D26974A-9889-4913-8373-C2EE4066A6FC}" type="presParOf" srcId="{FEC5AAF8-451B-4B3A-A9EF-A9599DEEBFC9}" destId="{799EF41E-E522-4B77-9265-D5151E0C9D65}" srcOrd="1" destOrd="0" presId="urn:microsoft.com/office/officeart/2005/8/layout/hList3"/>
    <dgm:cxn modelId="{5EE9EB72-556E-4175-9AC4-9E35F3ABFE54}" type="presParOf" srcId="{FEC5AAF8-451B-4B3A-A9EF-A9599DEEBFC9}" destId="{A356FE25-49DB-45E8-A9FC-33A49965F0CD}" srcOrd="2" destOrd="0" presId="urn:microsoft.com/office/officeart/2005/8/layout/hList3"/>
    <dgm:cxn modelId="{D832DAAC-E109-4E6E-9055-19AD0CB7DA43}" type="presParOf" srcId="{FEC5AAF8-451B-4B3A-A9EF-A9599DEEBFC9}" destId="{EC270276-BBEF-4AE8-A3C4-DDA959358C61}" srcOrd="3" destOrd="0" presId="urn:microsoft.com/office/officeart/2005/8/layout/hList3"/>
    <dgm:cxn modelId="{91F41E7A-3FB4-4290-9E98-F77E3243EC3C}" type="presParOf" srcId="{FEC5AAF8-451B-4B3A-A9EF-A9599DEEBFC9}" destId="{52AEAF59-E9EA-4266-86A6-127DD1D1328F}" srcOrd="4" destOrd="0" presId="urn:microsoft.com/office/officeart/2005/8/layout/hList3"/>
    <dgm:cxn modelId="{EDA6416A-391C-41C1-8F3B-B1FB412EC2ED}" type="presParOf" srcId="{FEC5AAF8-451B-4B3A-A9EF-A9599DEEBFC9}" destId="{B84E0665-5B99-42D9-AEB0-EFCE31FCFD13}" srcOrd="5" destOrd="0" presId="urn:microsoft.com/office/officeart/2005/8/layout/hList3"/>
    <dgm:cxn modelId="{6AD2AB0E-C1DA-479E-8ADD-52F43044ED1F}" type="presParOf" srcId="{D69B666B-7482-4A01-A5D0-7AA97445079D}" destId="{AA47C517-A173-4AA5-9E4D-50944F1BA6A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E48F0-9605-4BF2-87CA-29E22369B21F}">
      <dsp:nvSpPr>
        <dsp:cNvPr id="0" name=""/>
        <dsp:cNvSpPr/>
      </dsp:nvSpPr>
      <dsp:spPr>
        <a:xfrm>
          <a:off x="-98007" y="288031"/>
          <a:ext cx="2592288" cy="259228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rgbClr val="CFC599"/>
            </a:gs>
            <a:gs pos="72000">
              <a:schemeClr val="accent5">
                <a:hueOff val="0"/>
                <a:satOff val="0"/>
                <a:lumOff val="0"/>
                <a:alphaOff val="0"/>
                <a:tint val="90000"/>
                <a:satMod val="13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0000"/>
                <a:satMod val="155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127000" h="127000"/>
          <a:contourClr>
            <a:schemeClr val="accent5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56BA5B-81F7-4210-AC1F-47E9E732EF6C}">
      <dsp:nvSpPr>
        <dsp:cNvPr id="0" name=""/>
        <dsp:cNvSpPr/>
      </dsp:nvSpPr>
      <dsp:spPr>
        <a:xfrm>
          <a:off x="1198136" y="288031"/>
          <a:ext cx="3024336" cy="2592288"/>
        </a:xfrm>
        <a:prstGeom prst="rect">
          <a:avLst/>
        </a:prstGeom>
        <a:solidFill>
          <a:srgbClr val="CCD0B1"/>
        </a:solidFill>
        <a:ln w="1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>
          <a:bevelT h="1270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>
              <a:latin typeface="Bookman Old Style" pitchFamily="18" charset="0"/>
            </a:rPr>
            <a:t>Налоговые доходы </a:t>
          </a:r>
        </a:p>
      </dsp:txBody>
      <dsp:txXfrm>
        <a:off x="1198136" y="288031"/>
        <a:ext cx="1512168" cy="777688"/>
      </dsp:txXfrm>
    </dsp:sp>
    <dsp:sp modelId="{59636C15-97E5-4FBA-9E49-4F5AEBA0F640}">
      <dsp:nvSpPr>
        <dsp:cNvPr id="0" name=""/>
        <dsp:cNvSpPr/>
      </dsp:nvSpPr>
      <dsp:spPr>
        <a:xfrm>
          <a:off x="340310" y="1020629"/>
          <a:ext cx="1684985" cy="168498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rgbClr val="FFCCCC"/>
            </a:gs>
            <a:gs pos="72000">
              <a:schemeClr val="accent5">
                <a:hueOff val="-1505437"/>
                <a:satOff val="7815"/>
                <a:lumOff val="5686"/>
                <a:alphaOff val="0"/>
                <a:tint val="90000"/>
                <a:satMod val="135000"/>
              </a:schemeClr>
            </a:gs>
            <a:gs pos="100000">
              <a:schemeClr val="accent5">
                <a:hueOff val="-1505437"/>
                <a:satOff val="7815"/>
                <a:lumOff val="5686"/>
                <a:alphaOff val="0"/>
                <a:tint val="80000"/>
                <a:satMod val="155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127000" h="127000"/>
          <a:contourClr>
            <a:schemeClr val="accent5">
              <a:hueOff val="-419932"/>
              <a:satOff val="22824"/>
              <a:lumOff val="-4216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7DE7C3D-CFF0-462B-A817-260DC9ED01FC}">
      <dsp:nvSpPr>
        <dsp:cNvPr id="0" name=""/>
        <dsp:cNvSpPr/>
      </dsp:nvSpPr>
      <dsp:spPr>
        <a:xfrm>
          <a:off x="1198136" y="977797"/>
          <a:ext cx="3024336" cy="1684985"/>
        </a:xfrm>
        <a:prstGeom prst="rect">
          <a:avLst/>
        </a:prstGeom>
        <a:solidFill>
          <a:srgbClr val="EAD2D3"/>
        </a:solidFill>
        <a:ln w="10000" cap="flat" cmpd="sng" algn="ctr">
          <a:solidFill>
            <a:schemeClr val="accent5">
              <a:hueOff val="-419932"/>
              <a:satOff val="22824"/>
              <a:lumOff val="-4216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27000" h="1270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Bookman Old Style" pitchFamily="18" charset="0"/>
            </a:rPr>
            <a:t>Неналоговые доходы </a:t>
          </a:r>
        </a:p>
      </dsp:txBody>
      <dsp:txXfrm>
        <a:off x="1198136" y="977797"/>
        <a:ext cx="1512168" cy="777685"/>
      </dsp:txXfrm>
    </dsp:sp>
    <dsp:sp modelId="{A4C2BD1A-C613-4956-851D-CD9B40F47172}">
      <dsp:nvSpPr>
        <dsp:cNvPr id="0" name=""/>
        <dsp:cNvSpPr/>
      </dsp:nvSpPr>
      <dsp:spPr>
        <a:xfrm>
          <a:off x="841225" y="1834641"/>
          <a:ext cx="777685" cy="77768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lumMod val="75000"/>
              </a:schemeClr>
            </a:gs>
            <a:gs pos="72000">
              <a:schemeClr val="accent5">
                <a:hueOff val="-3010874"/>
                <a:satOff val="15631"/>
                <a:lumOff val="11372"/>
                <a:alphaOff val="0"/>
                <a:tint val="90000"/>
                <a:satMod val="135000"/>
              </a:schemeClr>
            </a:gs>
            <a:gs pos="100000">
              <a:schemeClr val="accent5">
                <a:hueOff val="-3010874"/>
                <a:satOff val="15631"/>
                <a:lumOff val="11372"/>
                <a:alphaOff val="0"/>
                <a:tint val="80000"/>
                <a:satMod val="155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127000" h="127000"/>
          <a:contourClr>
            <a:schemeClr val="accent5">
              <a:hueOff val="-839864"/>
              <a:satOff val="45647"/>
              <a:lumOff val="-8432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8BA5316-4992-46F4-96E3-C8493BA1297C}">
      <dsp:nvSpPr>
        <dsp:cNvPr id="0" name=""/>
        <dsp:cNvSpPr/>
      </dsp:nvSpPr>
      <dsp:spPr>
        <a:xfrm>
          <a:off x="1198136" y="1811567"/>
          <a:ext cx="3024336" cy="777685"/>
        </a:xfrm>
        <a:prstGeom prst="rect">
          <a:avLst/>
        </a:prstGeom>
        <a:solidFill>
          <a:srgbClr val="D49AA4"/>
        </a:solidFill>
        <a:ln w="10000" cap="flat" cmpd="sng" algn="ctr">
          <a:solidFill>
            <a:schemeClr val="accent5">
              <a:hueOff val="-839865"/>
              <a:satOff val="45647"/>
              <a:lumOff val="-8432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27000" h="1270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Bookman Old Style" panose="02050604050505020204" pitchFamily="18" charset="0"/>
            </a:rPr>
            <a:t>Безвозмездные поступления </a:t>
          </a:r>
        </a:p>
      </dsp:txBody>
      <dsp:txXfrm>
        <a:off x="1198136" y="1811567"/>
        <a:ext cx="1512168" cy="777685"/>
      </dsp:txXfrm>
    </dsp:sp>
    <dsp:sp modelId="{DC841F8F-AC01-42EB-B8EB-E9741595CADA}">
      <dsp:nvSpPr>
        <dsp:cNvPr id="0" name=""/>
        <dsp:cNvSpPr/>
      </dsp:nvSpPr>
      <dsp:spPr>
        <a:xfrm>
          <a:off x="2514289" y="288031"/>
          <a:ext cx="1904197" cy="777688"/>
        </a:xfrm>
        <a:prstGeom prst="rect">
          <a:avLst/>
        </a:prstGeom>
        <a:noFill/>
        <a:ln w="10000" cap="flat" cmpd="sng" algn="ctr">
          <a:noFill/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Bookman Old Style" pitchFamily="18" charset="0"/>
            </a:rPr>
            <a:t>81 569,6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Bookman Old Style" pitchFamily="18" charset="0"/>
            </a:rPr>
            <a:t>26,9 </a:t>
          </a:r>
          <a:r>
            <a:rPr lang="ru-RU" sz="1600" kern="1200" dirty="0">
              <a:latin typeface="Bookman Old Style" pitchFamily="18" charset="0"/>
            </a:rPr>
            <a:t>%</a:t>
          </a:r>
          <a:endParaRPr lang="ru-RU" sz="1800" kern="1200" dirty="0">
            <a:latin typeface="Bookman Old Style" pitchFamily="18" charset="0"/>
          </a:endParaRPr>
        </a:p>
      </dsp:txBody>
      <dsp:txXfrm>
        <a:off x="2514289" y="288031"/>
        <a:ext cx="1904197" cy="777688"/>
      </dsp:txXfrm>
    </dsp:sp>
    <dsp:sp modelId="{D903204B-E580-4CB3-AFB1-9D1090C1AD3B}">
      <dsp:nvSpPr>
        <dsp:cNvPr id="0" name=""/>
        <dsp:cNvSpPr/>
      </dsp:nvSpPr>
      <dsp:spPr>
        <a:xfrm>
          <a:off x="2500241" y="1080122"/>
          <a:ext cx="1748202" cy="777685"/>
        </a:xfrm>
        <a:prstGeom prst="rect">
          <a:avLst/>
        </a:prstGeom>
        <a:noFill/>
        <a:ln w="10000" cap="flat" cmpd="sng" algn="ctr">
          <a:noFill/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Bookman Old Style" pitchFamily="18" charset="0"/>
            </a:rPr>
            <a:t>4 950,7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Bookman Old Style" pitchFamily="18" charset="0"/>
            </a:rPr>
            <a:t>1,7%</a:t>
          </a:r>
        </a:p>
      </dsp:txBody>
      <dsp:txXfrm>
        <a:off x="2500241" y="1080122"/>
        <a:ext cx="1748202" cy="777685"/>
      </dsp:txXfrm>
    </dsp:sp>
    <dsp:sp modelId="{1B8434A5-EC6F-4B54-A42F-CCB829E3AFFB}">
      <dsp:nvSpPr>
        <dsp:cNvPr id="0" name=""/>
        <dsp:cNvSpPr/>
      </dsp:nvSpPr>
      <dsp:spPr>
        <a:xfrm>
          <a:off x="2434734" y="1872211"/>
          <a:ext cx="1885749" cy="777685"/>
        </a:xfrm>
        <a:prstGeom prst="rect">
          <a:avLst/>
        </a:prstGeom>
        <a:noFill/>
        <a:ln w="10000" cap="flat" cmpd="sng" algn="ctr">
          <a:noFill/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Bookman Old Style" panose="02050604050505020204" pitchFamily="18" charset="0"/>
            </a:rPr>
            <a:t>216 407,4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Bookman Old Style" panose="02050604050505020204" pitchFamily="18" charset="0"/>
            </a:rPr>
            <a:t>71,5%</a:t>
          </a:r>
        </a:p>
      </dsp:txBody>
      <dsp:txXfrm>
        <a:off x="2434734" y="1872211"/>
        <a:ext cx="1885749" cy="7776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748CE-AED5-40C8-B58D-0CB46EF60D90}">
      <dsp:nvSpPr>
        <dsp:cNvPr id="0" name=""/>
        <dsp:cNvSpPr/>
      </dsp:nvSpPr>
      <dsp:spPr>
        <a:xfrm>
          <a:off x="0" y="9441"/>
          <a:ext cx="8784976" cy="1371556"/>
        </a:xfrm>
        <a:prstGeom prst="rect">
          <a:avLst/>
        </a:prstGeom>
        <a:solidFill>
          <a:srgbClr val="E8CED3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  <a:latin typeface="Bookman Old Style" pitchFamily="18" charset="0"/>
            </a:rPr>
            <a:t>Налоговые</a:t>
          </a:r>
          <a:r>
            <a:rPr lang="ru-RU" sz="2400" kern="1200" dirty="0">
              <a:solidFill>
                <a:schemeClr val="tx1"/>
              </a:solidFill>
              <a:latin typeface="Bookman Old Style" pitchFamily="18" charset="0"/>
            </a:rPr>
            <a:t> </a:t>
          </a:r>
          <a:r>
            <a:rPr lang="ru-RU" sz="2400" b="1" kern="1200" dirty="0">
              <a:solidFill>
                <a:schemeClr val="tx1"/>
              </a:solidFill>
              <a:latin typeface="Bookman Old Style" pitchFamily="18" charset="0"/>
            </a:rPr>
            <a:t>доходы</a:t>
          </a:r>
        </a:p>
      </dsp:txBody>
      <dsp:txXfrm>
        <a:off x="0" y="9441"/>
        <a:ext cx="8784976" cy="1371556"/>
      </dsp:txXfrm>
    </dsp:sp>
    <dsp:sp modelId="{F11D191F-5E13-445B-B0D7-1169AF6968AC}">
      <dsp:nvSpPr>
        <dsp:cNvPr id="0" name=""/>
        <dsp:cNvSpPr/>
      </dsp:nvSpPr>
      <dsp:spPr>
        <a:xfrm>
          <a:off x="17964" y="1368138"/>
          <a:ext cx="1441285" cy="3084822"/>
        </a:xfrm>
        <a:prstGeom prst="rect">
          <a:avLst/>
        </a:prstGeom>
        <a:solidFill>
          <a:srgbClr val="EAD2D3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2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НДФЛ —             </a:t>
          </a:r>
          <a:r>
            <a:rPr lang="en-US" sz="1600" kern="1200" dirty="0">
              <a:solidFill>
                <a:schemeClr val="tx1"/>
              </a:solidFill>
              <a:latin typeface="Bookman Old Style" pitchFamily="18" charset="0"/>
            </a:rPr>
            <a:t>                </a:t>
          </a: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41 675,6</a:t>
          </a:r>
        </a:p>
        <a:p>
          <a:pPr marL="0" lvl="0" indent="0" algn="ctr" defTabSz="711200">
            <a:lnSpc>
              <a:spcPct val="12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kern="12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                   51,1%</a:t>
          </a:r>
        </a:p>
      </dsp:txBody>
      <dsp:txXfrm>
        <a:off x="17964" y="1368138"/>
        <a:ext cx="1441285" cy="3084822"/>
      </dsp:txXfrm>
    </dsp:sp>
    <dsp:sp modelId="{799EF41E-E522-4B77-9265-D5151E0C9D65}">
      <dsp:nvSpPr>
        <dsp:cNvPr id="0" name=""/>
        <dsp:cNvSpPr/>
      </dsp:nvSpPr>
      <dsp:spPr>
        <a:xfrm>
          <a:off x="1428895" y="1368138"/>
          <a:ext cx="1441285" cy="3084822"/>
        </a:xfrm>
        <a:prstGeom prst="rect">
          <a:avLst/>
        </a:prstGeom>
        <a:solidFill>
          <a:srgbClr val="CCD0B1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2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0" i="0" kern="1200" dirty="0">
              <a:solidFill>
                <a:schemeClr val="tx1"/>
              </a:solidFill>
              <a:latin typeface="Bookman Old Style" panose="02050604050505020204" pitchFamily="18" charset="0"/>
            </a:rPr>
            <a:t>Акцизы на ГСМ </a:t>
          </a: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—</a:t>
          </a:r>
          <a:r>
            <a:rPr lang="ru-RU" sz="1600" b="0" i="0" kern="1200" dirty="0">
              <a:solidFill>
                <a:schemeClr val="tx1"/>
              </a:solidFill>
              <a:latin typeface="Bookman Old Style" panose="02050604050505020204" pitchFamily="18" charset="0"/>
            </a:rPr>
            <a:t>  </a:t>
          </a:r>
        </a:p>
        <a:p>
          <a:pPr marL="0" lvl="0" indent="0" algn="ctr" defTabSz="711200">
            <a:lnSpc>
              <a:spcPct val="12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0" i="0" kern="1200" dirty="0">
              <a:solidFill>
                <a:schemeClr val="tx1"/>
              </a:solidFill>
              <a:latin typeface="Bookman Old Style" panose="02050604050505020204" pitchFamily="18" charset="0"/>
            </a:rPr>
            <a:t>12 079,8 </a:t>
          </a:r>
          <a:r>
            <a:rPr lang="ru-RU" sz="1600" b="0" i="0" kern="1200" dirty="0" err="1">
              <a:solidFill>
                <a:schemeClr val="tx1"/>
              </a:solidFill>
              <a:latin typeface="Bookman Old Style" panose="02050604050505020204" pitchFamily="18" charset="0"/>
            </a:rPr>
            <a:t>тыс.рублей</a:t>
          </a:r>
          <a:r>
            <a:rPr lang="ru-RU" sz="1600" b="0" i="0" kern="1200" dirty="0">
              <a:solidFill>
                <a:schemeClr val="tx1"/>
              </a:solidFill>
              <a:latin typeface="Bookman Old Style" panose="02050604050505020204" pitchFamily="18" charset="0"/>
            </a:rPr>
            <a:t>                     14,8%</a:t>
          </a:r>
          <a:endParaRPr lang="ru-RU" sz="1600" kern="1200" dirty="0">
            <a:solidFill>
              <a:schemeClr val="tx1"/>
            </a:solidFill>
            <a:latin typeface="Bookman Old Style" pitchFamily="18" charset="0"/>
          </a:endParaRPr>
        </a:p>
      </dsp:txBody>
      <dsp:txXfrm>
        <a:off x="1428895" y="1368138"/>
        <a:ext cx="1441285" cy="3084822"/>
      </dsp:txXfrm>
    </dsp:sp>
    <dsp:sp modelId="{A356FE25-49DB-45E8-A9FC-33A49965F0CD}">
      <dsp:nvSpPr>
        <dsp:cNvPr id="0" name=""/>
        <dsp:cNvSpPr/>
      </dsp:nvSpPr>
      <dsp:spPr>
        <a:xfrm>
          <a:off x="2845909" y="1368154"/>
          <a:ext cx="1568680" cy="3084483"/>
        </a:xfrm>
        <a:prstGeom prst="rect">
          <a:avLst/>
        </a:prstGeom>
        <a:solidFill>
          <a:srgbClr val="EAD2D3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2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Единый </a:t>
          </a:r>
          <a:r>
            <a:rPr lang="ru-RU" sz="1600" kern="1200" dirty="0" err="1">
              <a:solidFill>
                <a:schemeClr val="tx1"/>
              </a:solidFill>
              <a:latin typeface="Bookman Old Style" pitchFamily="18" charset="0"/>
            </a:rPr>
            <a:t>сельскохозяй-ственный</a:t>
          </a: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 налог —               11 619,9 </a:t>
          </a:r>
          <a:r>
            <a:rPr lang="ru-RU" sz="1600" kern="12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                14,3%</a:t>
          </a:r>
        </a:p>
      </dsp:txBody>
      <dsp:txXfrm>
        <a:off x="2845909" y="1368154"/>
        <a:ext cx="1568680" cy="3084483"/>
      </dsp:txXfrm>
    </dsp:sp>
    <dsp:sp modelId="{EC270276-BBEF-4AE8-A3C4-DDA959358C61}">
      <dsp:nvSpPr>
        <dsp:cNvPr id="0" name=""/>
        <dsp:cNvSpPr/>
      </dsp:nvSpPr>
      <dsp:spPr>
        <a:xfrm>
          <a:off x="4411448" y="1368138"/>
          <a:ext cx="1480776" cy="3084822"/>
        </a:xfrm>
        <a:prstGeom prst="rect">
          <a:avLst/>
        </a:prstGeom>
        <a:solidFill>
          <a:srgbClr val="CCD0B1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2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Налоги на имущество физических лиц —                                            4 847,8 </a:t>
          </a:r>
          <a:r>
            <a:rPr lang="ru-RU" sz="1600" kern="12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                           5,9%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chemeClr val="tx1"/>
            </a:solidFill>
            <a:latin typeface="Bookman Old Style" pitchFamily="18" charset="0"/>
          </a:endParaRPr>
        </a:p>
      </dsp:txBody>
      <dsp:txXfrm>
        <a:off x="4411448" y="1368138"/>
        <a:ext cx="1480776" cy="3084822"/>
      </dsp:txXfrm>
    </dsp:sp>
    <dsp:sp modelId="{52AEAF59-E9EA-4266-86A6-127DD1D1328F}">
      <dsp:nvSpPr>
        <dsp:cNvPr id="0" name=""/>
        <dsp:cNvSpPr/>
      </dsp:nvSpPr>
      <dsp:spPr>
        <a:xfrm>
          <a:off x="5947699" y="1368138"/>
          <a:ext cx="1441285" cy="3084822"/>
        </a:xfrm>
        <a:prstGeom prst="rect">
          <a:avLst/>
        </a:prstGeom>
        <a:solidFill>
          <a:srgbClr val="EAD2D3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2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Земельный налог  —                                            11 339,9 </a:t>
          </a:r>
          <a:r>
            <a:rPr lang="ru-RU" sz="1600" kern="12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               13,9%      </a:t>
          </a:r>
        </a:p>
      </dsp:txBody>
      <dsp:txXfrm>
        <a:off x="5947699" y="1368138"/>
        <a:ext cx="1441285" cy="3084822"/>
      </dsp:txXfrm>
    </dsp:sp>
    <dsp:sp modelId="{B84E0665-5B99-42D9-AEB0-EFCE31FCFD13}">
      <dsp:nvSpPr>
        <dsp:cNvPr id="0" name=""/>
        <dsp:cNvSpPr/>
      </dsp:nvSpPr>
      <dsp:spPr>
        <a:xfrm>
          <a:off x="7363012" y="1368138"/>
          <a:ext cx="1403033" cy="3084822"/>
        </a:xfrm>
        <a:prstGeom prst="rect">
          <a:avLst/>
        </a:prstGeom>
        <a:solidFill>
          <a:srgbClr val="CCD0B1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25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Государственная пошлина — 6,6 </a:t>
          </a:r>
          <a:r>
            <a:rPr lang="ru-RU" sz="1600" kern="1200" dirty="0" err="1">
              <a:solidFill>
                <a:schemeClr val="tx1"/>
              </a:solidFill>
              <a:latin typeface="Bookman Old Style" pitchFamily="18" charset="0"/>
            </a:rPr>
            <a:t>тыс.рублей</a:t>
          </a:r>
          <a:r>
            <a:rPr lang="ru-RU" sz="1600" kern="1200" dirty="0">
              <a:solidFill>
                <a:schemeClr val="tx1"/>
              </a:solidFill>
              <a:latin typeface="Bookman Old Style" pitchFamily="18" charset="0"/>
            </a:rPr>
            <a:t>                     0%</a:t>
          </a:r>
        </a:p>
      </dsp:txBody>
      <dsp:txXfrm>
        <a:off x="7363012" y="1368138"/>
        <a:ext cx="1403033" cy="3084822"/>
      </dsp:txXfrm>
    </dsp:sp>
    <dsp:sp modelId="{AA47C517-A173-4AA5-9E4D-50944F1BA6A1}">
      <dsp:nvSpPr>
        <dsp:cNvPr id="0" name=""/>
        <dsp:cNvSpPr/>
      </dsp:nvSpPr>
      <dsp:spPr>
        <a:xfrm>
          <a:off x="0" y="4464495"/>
          <a:ext cx="8784976" cy="342758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CC922-BF60-4441-82FE-FEB06300BF22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C3E6D0-61FD-4311-828E-6100C759AA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0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3E6D0-61FD-4311-828E-6100C759AAA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343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3E6D0-61FD-4311-828E-6100C759AAA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687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3E6D0-61FD-4311-828E-6100C759AAA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92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28.04.2026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900" y="3429000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Bookman Old Style" pitchFamily="18" charset="0"/>
              </a:rPr>
              <a:t>ОТЧЕТ </a:t>
            </a:r>
            <a:br>
              <a:rPr lang="ru-RU" sz="3200" b="1" dirty="0">
                <a:latin typeface="Bookman Old Style" pitchFamily="18" charset="0"/>
              </a:rPr>
            </a:br>
            <a:r>
              <a:rPr lang="ru-RU" sz="3200" b="1" dirty="0">
                <a:latin typeface="Bookman Old Style" pitchFamily="18" charset="0"/>
              </a:rPr>
              <a:t>ОБ ИСПОЛНЕНИИ БЮДЖЕТА </a:t>
            </a:r>
            <a:r>
              <a:rPr lang="ru-RU" sz="2000" b="1" dirty="0">
                <a:latin typeface="Bookman Old Style" pitchFamily="18" charset="0"/>
              </a:rPr>
              <a:t>НАТАЛЬИНСКОГО сельского поселения БАЛАКОВСКОГО МУНИЦИПАЛЬНОГО РАЙОНА САРАТОВСКОЙ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900" y="5373216"/>
            <a:ext cx="8458200" cy="914400"/>
          </a:xfrm>
        </p:spPr>
        <p:txBody>
          <a:bodyPr/>
          <a:lstStyle/>
          <a:p>
            <a:pPr algn="ctr"/>
            <a:r>
              <a:rPr lang="ru-RU" b="1" dirty="0">
                <a:latin typeface="Bookman Old Style" pitchFamily="18" charset="0"/>
              </a:rPr>
              <a:t>ЗА 2025 ГОД</a:t>
            </a:r>
          </a:p>
        </p:txBody>
      </p:sp>
      <p:pic>
        <p:nvPicPr>
          <p:cNvPr id="5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1124744"/>
            <a:ext cx="1447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8960" y="420046"/>
            <a:ext cx="635272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Bookman Old Style" panose="02050604050505020204" pitchFamily="18" charset="0"/>
              </a:rPr>
              <a:t>Уважаемые жители Натальинского муниципального образования!</a:t>
            </a:r>
          </a:p>
          <a:p>
            <a:pPr algn="ctr"/>
            <a:endParaRPr lang="ru-RU" dirty="0"/>
          </a:p>
        </p:txBody>
      </p:sp>
      <p:pic>
        <p:nvPicPr>
          <p:cNvPr id="6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536"/>
            <a:ext cx="600724" cy="7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0940" y="1844824"/>
            <a:ext cx="75963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355600" algn="l"/>
              </a:tabLst>
            </a:pPr>
            <a:r>
              <a:rPr lang="ru-RU" dirty="0"/>
              <a:t>	</a:t>
            </a:r>
            <a:r>
              <a:rPr lang="ru-RU" sz="2000" dirty="0">
                <a:latin typeface="Bookman Old Style" panose="02050604050505020204" pitchFamily="18" charset="0"/>
              </a:rPr>
              <a:t>Предлагаем Вашему вниманию «Отчет об исполнении бюджета Натальинского муниципального образования за 2025 год» в рамках проекта «Бюджет для граждан».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0667" y="3212976"/>
            <a:ext cx="75489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355600" algn="l"/>
              </a:tabLst>
            </a:pPr>
            <a:r>
              <a:rPr lang="ru-RU" dirty="0"/>
              <a:t>	</a:t>
            </a:r>
            <a:r>
              <a:rPr lang="ru-RU" sz="2000" dirty="0">
                <a:latin typeface="Bookman Old Style" panose="02050604050505020204" pitchFamily="18" charset="0"/>
              </a:rPr>
              <a:t>Информация, представленная в данной презентации, познакомит жителей с основными характеристиками бюджета поселения  и результатами его исполнения за 2025 год.</a:t>
            </a:r>
          </a:p>
        </p:txBody>
      </p:sp>
    </p:spTree>
    <p:extLst>
      <p:ext uri="{BB962C8B-B14F-4D97-AF65-F5344CB8AC3E}">
        <p14:creationId xmlns:p14="http://schemas.microsoft.com/office/powerpoint/2010/main" val="788612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829490"/>
              </p:ext>
            </p:extLst>
          </p:nvPr>
        </p:nvGraphicFramePr>
        <p:xfrm>
          <a:off x="854066" y="2132856"/>
          <a:ext cx="7435868" cy="3374934"/>
        </p:xfrm>
        <a:graphic>
          <a:graphicData uri="http://schemas.openxmlformats.org/drawingml/2006/table">
            <a:tbl>
              <a:tblPr>
                <a:solidFill>
                  <a:schemeClr val="tx2"/>
                </a:solidFill>
                <a:tableStyleId>{5C22544A-7EE6-4342-B048-85BDC9FD1C3A}</a:tableStyleId>
              </a:tblPr>
              <a:tblGrid>
                <a:gridCol w="2107276">
                  <a:extLst>
                    <a:ext uri="{9D8B030D-6E8A-4147-A177-3AD203B41FA5}">
                      <a16:colId xmlns:a16="http://schemas.microsoft.com/office/drawing/2014/main" val="2506955347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3344717538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659297130"/>
                    </a:ext>
                  </a:extLst>
                </a:gridCol>
                <a:gridCol w="1628437">
                  <a:extLst>
                    <a:ext uri="{9D8B030D-6E8A-4147-A177-3AD203B41FA5}">
                      <a16:colId xmlns:a16="http://schemas.microsoft.com/office/drawing/2014/main" val="2505636901"/>
                    </a:ext>
                  </a:extLst>
                </a:gridCol>
                <a:gridCol w="27747">
                  <a:extLst>
                    <a:ext uri="{9D8B030D-6E8A-4147-A177-3AD203B41FA5}">
                      <a16:colId xmlns:a16="http://schemas.microsoft.com/office/drawing/2014/main" val="36267064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Показатели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Уточненный план 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 2025 год,               тыс. руб.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в 2025 году,                 тыс. руб.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/>
                      </a:pPr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Исполнение (%)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/>
                      </a:pP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77012813"/>
                  </a:ext>
                </a:extLst>
              </a:tr>
              <a:tr h="850658">
                <a:tc>
                  <a:txBody>
                    <a:bodyPr/>
                    <a:lstStyle/>
                    <a:p>
                      <a:pPr lvl="0" algn="l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Доходы бюджета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301 545,7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302 927,7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100,5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48627259"/>
                  </a:ext>
                </a:extLst>
              </a:tr>
              <a:tr h="850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Расходы бюджета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353 580,0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323 571,2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91,5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52785080"/>
                  </a:ext>
                </a:extLst>
              </a:tr>
              <a:tr h="850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Дефицит (-)/</a:t>
                      </a:r>
                    </a:p>
                    <a:p>
                      <a:pPr algn="l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профицит (+)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-52 034,3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-20 643,5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8000"/>
                            <a:lumOff val="92000"/>
                          </a:schemeClr>
                        </a:gs>
                        <a:gs pos="18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6664761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2048" y="404664"/>
            <a:ext cx="7772400" cy="98655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Основные параметры исполнения бюджета Натальинского сельского поселения</a:t>
            </a:r>
            <a:b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 за 2025 год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536"/>
            <a:ext cx="600724" cy="7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829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252" y="457200"/>
            <a:ext cx="8067348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Bookman Old Style" pitchFamily="18" charset="0"/>
              </a:rPr>
              <a:t>Исполнение ДОХОДНОЙ ЧАСТИ бюджета </a:t>
            </a:r>
            <a:r>
              <a:rPr lang="ru-RU" sz="2400" b="1" dirty="0" err="1">
                <a:solidFill>
                  <a:schemeClr val="tx1"/>
                </a:solidFill>
                <a:latin typeface="Bookman Old Style" pitchFamily="18" charset="0"/>
              </a:rPr>
              <a:t>натальинского</a:t>
            </a:r>
            <a:r>
              <a:rPr lang="ru-RU" sz="2400" b="1" dirty="0">
                <a:solidFill>
                  <a:schemeClr val="tx1"/>
                </a:solidFill>
                <a:latin typeface="Bookman Old Style" pitchFamily="18" charset="0"/>
              </a:rPr>
              <a:t> сельского поселения </a:t>
            </a:r>
            <a:br>
              <a:rPr lang="ru-RU" sz="2400" b="1" dirty="0">
                <a:solidFill>
                  <a:schemeClr val="tx1"/>
                </a:solidFill>
                <a:latin typeface="Bookman Old Style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Bookman Old Style" pitchFamily="18" charset="0"/>
              </a:rPr>
              <a:t>за 2025 год</a:t>
            </a:r>
          </a:p>
        </p:txBody>
      </p:sp>
      <p:sp useBgFill="1"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96720" y="1667655"/>
            <a:ext cx="8183880" cy="1224136"/>
          </a:xfrm>
        </p:spPr>
        <p:txBody>
          <a:bodyPr>
            <a:normAutofit/>
          </a:bodyPr>
          <a:lstStyle/>
          <a:p>
            <a:pPr lvl="0" algn="just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  <a:latin typeface="Bookman Old Style" pitchFamily="18" charset="0"/>
              </a:rPr>
              <a:t>Доходная часть бюджета за 2025 год исполнена в сумме </a:t>
            </a:r>
            <a:r>
              <a:rPr lang="ru-RU" sz="2000" b="1" dirty="0">
                <a:solidFill>
                  <a:schemeClr val="tx1"/>
                </a:solidFill>
                <a:latin typeface="Bookman Old Style" pitchFamily="18" charset="0"/>
              </a:rPr>
              <a:t>302 927,7 </a:t>
            </a:r>
            <a:r>
              <a:rPr lang="ru-RU" sz="2000" dirty="0">
                <a:solidFill>
                  <a:schemeClr val="tx1"/>
                </a:solidFill>
                <a:latin typeface="Bookman Old Style" pitchFamily="18" charset="0"/>
              </a:rPr>
              <a:t>тыс. руб.</a:t>
            </a: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67544" y="859795"/>
            <a:ext cx="81369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571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;Times New Roman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071024"/>
              </p:ext>
            </p:extLst>
          </p:nvPr>
        </p:nvGraphicFramePr>
        <p:xfrm>
          <a:off x="323553" y="2924944"/>
          <a:ext cx="43204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536"/>
            <a:ext cx="600724" cy="7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98802374"/>
              </p:ext>
            </p:extLst>
          </p:nvPr>
        </p:nvGraphicFramePr>
        <p:xfrm>
          <a:off x="4685963" y="3195799"/>
          <a:ext cx="4305637" cy="2891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00038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550956156"/>
              </p:ext>
            </p:extLst>
          </p:nvPr>
        </p:nvGraphicFramePr>
        <p:xfrm>
          <a:off x="179512" y="404664"/>
          <a:ext cx="878497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536"/>
            <a:ext cx="600724" cy="7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96136" y="17728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C06531B-58A8-47A3-B4D7-89EF34CF8827}"/>
              </a:ext>
            </a:extLst>
          </p:cNvPr>
          <p:cNvGrpSpPr/>
          <p:nvPr/>
        </p:nvGrpSpPr>
        <p:grpSpPr>
          <a:xfrm>
            <a:off x="485201" y="355388"/>
            <a:ext cx="8484270" cy="3582573"/>
            <a:chOff x="480218" y="355388"/>
            <a:chExt cx="8484270" cy="3582573"/>
          </a:xfrm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526BE2D1-5C23-4BE6-A2CF-767CBEB72BDD}"/>
                </a:ext>
              </a:extLst>
            </p:cNvPr>
            <p:cNvSpPr/>
            <p:nvPr/>
          </p:nvSpPr>
          <p:spPr>
            <a:xfrm>
              <a:off x="480218" y="355388"/>
              <a:ext cx="8484270" cy="784593"/>
            </a:xfrm>
            <a:custGeom>
              <a:avLst/>
              <a:gdLst>
                <a:gd name="connsiteX0" fmla="*/ 0 w 8484270"/>
                <a:gd name="connsiteY0" fmla="*/ 0 h 784593"/>
                <a:gd name="connsiteX1" fmla="*/ 8484270 w 8484270"/>
                <a:gd name="connsiteY1" fmla="*/ 0 h 784593"/>
                <a:gd name="connsiteX2" fmla="*/ 8484270 w 8484270"/>
                <a:gd name="connsiteY2" fmla="*/ 784593 h 784593"/>
                <a:gd name="connsiteX3" fmla="*/ 0 w 8484270"/>
                <a:gd name="connsiteY3" fmla="*/ 784593 h 784593"/>
                <a:gd name="connsiteX4" fmla="*/ 0 w 8484270"/>
                <a:gd name="connsiteY4" fmla="*/ 0 h 78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4270" h="784593">
                  <a:moveTo>
                    <a:pt x="0" y="0"/>
                  </a:moveTo>
                  <a:lnTo>
                    <a:pt x="8484270" y="0"/>
                  </a:lnTo>
                  <a:lnTo>
                    <a:pt x="8484270" y="784593"/>
                  </a:lnTo>
                  <a:lnTo>
                    <a:pt x="0" y="78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CED3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  <a:bevelB w="88900" h="121750" prst="angle"/>
            </a:sp3d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4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kern="1200" dirty="0">
                  <a:solidFill>
                    <a:schemeClr val="tx1"/>
                  </a:solidFill>
                  <a:latin typeface="Bookman Old Style" pitchFamily="18" charset="0"/>
                </a:rPr>
                <a:t>Неналоговые</a:t>
              </a:r>
              <a:r>
                <a:rPr lang="ru-RU" sz="2400" kern="1200" dirty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ru-RU" sz="2400" b="1" kern="1200" dirty="0">
                  <a:solidFill>
                    <a:schemeClr val="tx1"/>
                  </a:solidFill>
                  <a:latin typeface="Bookman Old Style" pitchFamily="18" charset="0"/>
                </a:rPr>
                <a:t>доходы</a:t>
              </a:r>
              <a:endParaRPr lang="ru-RU" sz="2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65BF1DBC-43F4-4748-AA22-9CA12AC80D20}"/>
                </a:ext>
              </a:extLst>
            </p:cNvPr>
            <p:cNvSpPr/>
            <p:nvPr/>
          </p:nvSpPr>
          <p:spPr>
            <a:xfrm>
              <a:off x="480219" y="1124744"/>
              <a:ext cx="1686784" cy="2520000"/>
            </a:xfrm>
            <a:custGeom>
              <a:avLst/>
              <a:gdLst>
                <a:gd name="connsiteX0" fmla="*/ 0 w 2141853"/>
                <a:gd name="connsiteY0" fmla="*/ 0 h 2520006"/>
                <a:gd name="connsiteX1" fmla="*/ 2141853 w 2141853"/>
                <a:gd name="connsiteY1" fmla="*/ 0 h 2520006"/>
                <a:gd name="connsiteX2" fmla="*/ 2141853 w 2141853"/>
                <a:gd name="connsiteY2" fmla="*/ 2520006 h 2520006"/>
                <a:gd name="connsiteX3" fmla="*/ 0 w 2141853"/>
                <a:gd name="connsiteY3" fmla="*/ 2520006 h 2520006"/>
                <a:gd name="connsiteX4" fmla="*/ 0 w 2141853"/>
                <a:gd name="connsiteY4" fmla="*/ 0 h 252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1853" h="2520006">
                  <a:moveTo>
                    <a:pt x="0" y="0"/>
                  </a:moveTo>
                  <a:lnTo>
                    <a:pt x="2141853" y="0"/>
                  </a:lnTo>
                  <a:lnTo>
                    <a:pt x="2141853" y="2520006"/>
                  </a:lnTo>
                  <a:lnTo>
                    <a:pt x="0" y="2520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D9B9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ru-RU" sz="1400" kern="1200" dirty="0">
                  <a:solidFill>
                    <a:schemeClr val="tx1"/>
                  </a:solidFill>
                  <a:latin typeface="Bookman Old Style" pitchFamily="18" charset="0"/>
                </a:rPr>
                <a:t>Доходы от использования имущества, находящегося в муниципальной собственности  —</a:t>
              </a:r>
            </a:p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ru-RU" sz="1400" kern="1200" dirty="0">
                  <a:solidFill>
                    <a:schemeClr val="tx1"/>
                  </a:solidFill>
                  <a:latin typeface="Bookman Old Style" pitchFamily="18" charset="0"/>
                </a:rPr>
                <a:t>248,6 тыс. рублей                </a:t>
              </a:r>
            </a:p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tx1"/>
                  </a:solidFill>
                  <a:latin typeface="Bookman Old Style" pitchFamily="18" charset="0"/>
                </a:rPr>
                <a:t>5</a:t>
              </a:r>
              <a:r>
                <a:rPr lang="ru-RU" sz="1400" kern="1200" dirty="0">
                  <a:solidFill>
                    <a:schemeClr val="tx1"/>
                  </a:solidFill>
                  <a:latin typeface="Bookman Old Style" pitchFamily="18" charset="0"/>
                </a:rPr>
                <a:t>%</a:t>
              </a:r>
              <a:endParaRPr lang="ru-RU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5AC4FF29-748B-48A2-B214-C4A588217C62}"/>
                </a:ext>
              </a:extLst>
            </p:cNvPr>
            <p:cNvSpPr/>
            <p:nvPr/>
          </p:nvSpPr>
          <p:spPr>
            <a:xfrm>
              <a:off x="2177786" y="1133042"/>
              <a:ext cx="1695600" cy="2520006"/>
            </a:xfrm>
            <a:custGeom>
              <a:avLst/>
              <a:gdLst>
                <a:gd name="connsiteX0" fmla="*/ 0 w 2071472"/>
                <a:gd name="connsiteY0" fmla="*/ 0 h 2520006"/>
                <a:gd name="connsiteX1" fmla="*/ 2071472 w 2071472"/>
                <a:gd name="connsiteY1" fmla="*/ 0 h 2520006"/>
                <a:gd name="connsiteX2" fmla="*/ 2071472 w 2071472"/>
                <a:gd name="connsiteY2" fmla="*/ 2520006 h 2520006"/>
                <a:gd name="connsiteX3" fmla="*/ 0 w 2071472"/>
                <a:gd name="connsiteY3" fmla="*/ 2520006 h 2520006"/>
                <a:gd name="connsiteX4" fmla="*/ 0 w 2071472"/>
                <a:gd name="connsiteY4" fmla="*/ 0 h 252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1472" h="2520006">
                  <a:moveTo>
                    <a:pt x="0" y="0"/>
                  </a:moveTo>
                  <a:lnTo>
                    <a:pt x="2071472" y="0"/>
                  </a:lnTo>
                  <a:lnTo>
                    <a:pt x="2071472" y="2520006"/>
                  </a:lnTo>
                  <a:lnTo>
                    <a:pt x="0" y="2520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DDDD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279972"/>
                <a:satOff val="-7478"/>
                <a:lumOff val="-1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ru-RU" sz="1400" kern="1200" dirty="0">
                  <a:solidFill>
                    <a:schemeClr val="tx1"/>
                  </a:solidFill>
                  <a:latin typeface="Bookman Old Style" pitchFamily="18" charset="0"/>
                </a:rPr>
                <a:t>Доходы от продажи материальных и нематериальных активов —             </a:t>
              </a:r>
              <a:r>
                <a:rPr lang="en-US" sz="1400" kern="1200" dirty="0">
                  <a:solidFill>
                    <a:schemeClr val="tx1"/>
                  </a:solidFill>
                  <a:latin typeface="Bookman Old Style" pitchFamily="18" charset="0"/>
                </a:rPr>
                <a:t>      </a:t>
              </a:r>
              <a:r>
                <a:rPr lang="ru-RU" sz="1400" kern="1200" dirty="0">
                  <a:solidFill>
                    <a:schemeClr val="tx1"/>
                  </a:solidFill>
                  <a:latin typeface="Bookman Old Style" pitchFamily="18" charset="0"/>
                </a:rPr>
                <a:t>      1 461,6 тыс. рублей       </a:t>
              </a:r>
            </a:p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ru-RU" sz="1400" kern="1200" dirty="0">
                  <a:solidFill>
                    <a:schemeClr val="tx1"/>
                  </a:solidFill>
                  <a:latin typeface="Bookman Old Style" pitchFamily="18" charset="0"/>
                </a:rPr>
                <a:t> 29,5%</a:t>
              </a: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CBE8CF44-9D9E-4940-A756-F0F1B05DA3C4}"/>
                </a:ext>
              </a:extLst>
            </p:cNvPr>
            <p:cNvSpPr/>
            <p:nvPr/>
          </p:nvSpPr>
          <p:spPr>
            <a:xfrm>
              <a:off x="5572121" y="1140254"/>
              <a:ext cx="1695600" cy="2520006"/>
            </a:xfrm>
            <a:custGeom>
              <a:avLst/>
              <a:gdLst>
                <a:gd name="connsiteX0" fmla="*/ 0 w 2157573"/>
                <a:gd name="connsiteY0" fmla="*/ 0 h 2520006"/>
                <a:gd name="connsiteX1" fmla="*/ 2157573 w 2157573"/>
                <a:gd name="connsiteY1" fmla="*/ 0 h 2520006"/>
                <a:gd name="connsiteX2" fmla="*/ 2157573 w 2157573"/>
                <a:gd name="connsiteY2" fmla="*/ 2520006 h 2520006"/>
                <a:gd name="connsiteX3" fmla="*/ 0 w 2157573"/>
                <a:gd name="connsiteY3" fmla="*/ 2520006 h 2520006"/>
                <a:gd name="connsiteX4" fmla="*/ 0 w 2157573"/>
                <a:gd name="connsiteY4" fmla="*/ 0 h 252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7573" h="2520006">
                  <a:moveTo>
                    <a:pt x="0" y="0"/>
                  </a:moveTo>
                  <a:lnTo>
                    <a:pt x="2157573" y="0"/>
                  </a:lnTo>
                  <a:lnTo>
                    <a:pt x="2157573" y="2520006"/>
                  </a:lnTo>
                  <a:lnTo>
                    <a:pt x="0" y="25200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FF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559945"/>
                <a:satOff val="-14956"/>
                <a:lumOff val="-352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kern="1200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Инициативные платежи –                       </a:t>
              </a:r>
              <a:r>
                <a:rPr lang="en-US" sz="1400" kern="1200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              </a:t>
              </a:r>
              <a:r>
                <a:rPr lang="ru-RU" sz="1400" kern="1200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     2 184,5 тыс. рублей 44,1%</a:t>
              </a: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6F238A24-DFA8-4340-9010-46C2FCC0AB4C}"/>
                </a:ext>
              </a:extLst>
            </p:cNvPr>
            <p:cNvSpPr/>
            <p:nvPr/>
          </p:nvSpPr>
          <p:spPr>
            <a:xfrm>
              <a:off x="7267721" y="1146473"/>
              <a:ext cx="1695600" cy="2520000"/>
            </a:xfrm>
            <a:custGeom>
              <a:avLst/>
              <a:gdLst>
                <a:gd name="connsiteX0" fmla="*/ 0 w 2110111"/>
                <a:gd name="connsiteY0" fmla="*/ 0 h 2499312"/>
                <a:gd name="connsiteX1" fmla="*/ 2110111 w 2110111"/>
                <a:gd name="connsiteY1" fmla="*/ 0 h 2499312"/>
                <a:gd name="connsiteX2" fmla="*/ 2110111 w 2110111"/>
                <a:gd name="connsiteY2" fmla="*/ 2499312 h 2499312"/>
                <a:gd name="connsiteX3" fmla="*/ 0 w 2110111"/>
                <a:gd name="connsiteY3" fmla="*/ 2499312 h 2499312"/>
                <a:gd name="connsiteX4" fmla="*/ 0 w 2110111"/>
                <a:gd name="connsiteY4" fmla="*/ 0 h 249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0111" h="2499312">
                  <a:moveTo>
                    <a:pt x="0" y="0"/>
                  </a:moveTo>
                  <a:lnTo>
                    <a:pt x="2110111" y="0"/>
                  </a:lnTo>
                  <a:lnTo>
                    <a:pt x="2110111" y="2499312"/>
                  </a:lnTo>
                  <a:lnTo>
                    <a:pt x="0" y="2499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D9B9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839917"/>
                <a:satOff val="-22434"/>
                <a:lumOff val="-529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kern="1200" dirty="0">
                  <a:solidFill>
                    <a:schemeClr val="tx1"/>
                  </a:solidFill>
                  <a:latin typeface="Bookman Old Style" pitchFamily="18" charset="0"/>
                </a:rPr>
                <a:t>Штрафы, санкции, возмещение ущерба</a:t>
              </a:r>
              <a:r>
                <a:rPr lang="en-US" sz="1400" kern="1200" dirty="0">
                  <a:solidFill>
                    <a:schemeClr val="tx1"/>
                  </a:solidFill>
                  <a:latin typeface="Bookman Old Style" pitchFamily="18" charset="0"/>
                </a:rPr>
                <a:t> </a:t>
              </a:r>
              <a:r>
                <a:rPr lang="ru-RU" sz="1400" kern="1200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–</a:t>
              </a:r>
              <a:r>
                <a:rPr lang="en-US" sz="1400" kern="1200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 </a:t>
              </a:r>
              <a:r>
                <a:rPr lang="ru-RU" sz="1400" kern="1200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850</a:t>
              </a:r>
              <a:r>
                <a:rPr lang="en-US" sz="1400" kern="1200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 </a:t>
              </a:r>
              <a:r>
                <a:rPr lang="ru-RU" sz="1400" kern="1200" dirty="0">
                  <a:solidFill>
                    <a:schemeClr val="tx1"/>
                  </a:solidFill>
                  <a:latin typeface="Bookman Old Style" panose="02050604050505020204" pitchFamily="18" charset="0"/>
                </a:rPr>
                <a:t>тыс. рублей  17,2%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4978319-303C-491E-A25A-393B94C60D76}"/>
                </a:ext>
              </a:extLst>
            </p:cNvPr>
            <p:cNvSpPr/>
            <p:nvPr/>
          </p:nvSpPr>
          <p:spPr>
            <a:xfrm>
              <a:off x="480218" y="3660260"/>
              <a:ext cx="8484270" cy="277701"/>
            </a:xfrm>
            <a:prstGeom prst="rect">
              <a:avLst/>
            </a:pr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  <a:bevelB w="88900" h="121750" prst="angle"/>
            </a:sp3d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264952981"/>
              </p:ext>
            </p:extLst>
          </p:nvPr>
        </p:nvGraphicFramePr>
        <p:xfrm>
          <a:off x="480217" y="4017419"/>
          <a:ext cx="8183563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536"/>
            <a:ext cx="600724" cy="7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1BA26CCE-1D87-4EE2-A622-9655CE10C7DD}"/>
              </a:ext>
            </a:extLst>
          </p:cNvPr>
          <p:cNvSpPr/>
          <p:nvPr/>
        </p:nvSpPr>
        <p:spPr>
          <a:xfrm>
            <a:off x="3871419" y="1133042"/>
            <a:ext cx="1695600" cy="2520000"/>
          </a:xfrm>
          <a:custGeom>
            <a:avLst/>
            <a:gdLst>
              <a:gd name="connsiteX0" fmla="*/ 0 w 2110111"/>
              <a:gd name="connsiteY0" fmla="*/ 0 h 2499312"/>
              <a:gd name="connsiteX1" fmla="*/ 2110111 w 2110111"/>
              <a:gd name="connsiteY1" fmla="*/ 0 h 2499312"/>
              <a:gd name="connsiteX2" fmla="*/ 2110111 w 2110111"/>
              <a:gd name="connsiteY2" fmla="*/ 2499312 h 2499312"/>
              <a:gd name="connsiteX3" fmla="*/ 0 w 2110111"/>
              <a:gd name="connsiteY3" fmla="*/ 2499312 h 2499312"/>
              <a:gd name="connsiteX4" fmla="*/ 0 w 2110111"/>
              <a:gd name="connsiteY4" fmla="*/ 0 h 249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0111" h="2499312">
                <a:moveTo>
                  <a:pt x="0" y="0"/>
                </a:moveTo>
                <a:lnTo>
                  <a:pt x="2110111" y="0"/>
                </a:lnTo>
                <a:lnTo>
                  <a:pt x="2110111" y="2499312"/>
                </a:lnTo>
                <a:lnTo>
                  <a:pt x="0" y="2499312"/>
                </a:lnTo>
                <a:lnTo>
                  <a:pt x="0" y="0"/>
                </a:lnTo>
                <a:close/>
              </a:path>
            </a:pathLst>
          </a:custGeom>
          <a:solidFill>
            <a:srgbClr val="D5D9B9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4">
              <a:hueOff val="839917"/>
              <a:satOff val="-22434"/>
              <a:lumOff val="-5294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400" kern="1200" dirty="0">
                <a:solidFill>
                  <a:schemeClr val="tx1"/>
                </a:solidFill>
                <a:latin typeface="Bookman Old Style" pitchFamily="18" charset="0"/>
              </a:rPr>
              <a:t>Прочие доходы от компенсации затрат бюджета сельского поселения</a:t>
            </a:r>
            <a:r>
              <a:rPr lang="en-US" sz="1400" kern="1200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ru-RU" sz="14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–</a:t>
            </a:r>
            <a:r>
              <a:rPr lang="en-US" sz="14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206,0</a:t>
            </a:r>
            <a:r>
              <a:rPr lang="en-US" sz="14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kern="1200" dirty="0">
                <a:solidFill>
                  <a:schemeClr val="tx1"/>
                </a:solidFill>
                <a:latin typeface="Bookman Old Style" panose="02050604050505020204" pitchFamily="18" charset="0"/>
              </a:rPr>
              <a:t>тыс. рублей  4,2%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536"/>
            <a:ext cx="600724" cy="7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404664"/>
            <a:ext cx="8686800" cy="8382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БЕЗВОЗМЕЗДНЫЕ ПОСТУПЛЕНИЯ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083233"/>
              </p:ext>
            </p:extLst>
          </p:nvPr>
        </p:nvGraphicFramePr>
        <p:xfrm>
          <a:off x="457200" y="1628800"/>
          <a:ext cx="8352001" cy="49214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906888">
                  <a:extLst>
                    <a:ext uri="{9D8B030D-6E8A-4147-A177-3AD203B41FA5}">
                      <a16:colId xmlns:a16="http://schemas.microsoft.com/office/drawing/2014/main" val="83820563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93672702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819885781"/>
                    </a:ext>
                  </a:extLst>
                </a:gridCol>
                <a:gridCol w="924833">
                  <a:extLst>
                    <a:ext uri="{9D8B030D-6E8A-4147-A177-3AD203B41FA5}">
                      <a16:colId xmlns:a16="http://schemas.microsoft.com/office/drawing/2014/main" val="3959520964"/>
                    </a:ext>
                  </a:extLst>
                </a:gridCol>
              </a:tblGrid>
              <a:tr h="5421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</a:rPr>
                        <a:t>Наименование</a:t>
                      </a:r>
                      <a:br>
                        <a:rPr lang="ru-RU" sz="1400" b="1" u="none" strike="noStrike" dirty="0">
                          <a:effectLst/>
                          <a:latin typeface="Bookman Old Style" pitchFamily="18" charset="0"/>
                        </a:rPr>
                      </a:br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</a:rPr>
                        <a:t>статей доходов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</a:rPr>
                        <a:t>Утверждено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</a:rPr>
                        <a:t>в 2025 году,                           тыс.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</a:rPr>
                        <a:t> в 2025 году,                         тыс. руб.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</a:rPr>
                        <a:t>Уд. вес (%)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40599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88900" lvl="0" indent="-88900" algn="l" fontAlgn="t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     Дотации бюджетам бюджетной системы Российской Федерации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449,0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449,0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4030538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88900" lvl="0" indent="-88900" algn="l" fontAlgn="t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     Субвенции бюджетам бюджетной системы Российской Федерации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414,3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dk1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414,3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71635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88900" lvl="0" indent="-88900" algn="l" fontAlgn="t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     Субсидии бюджетам бюджетной системы Российской Федерации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201 594,5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201 594,5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93,2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410054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     Иные межбюджетные трансферты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11 399,6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11399,6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5,3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1167326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0" lvl="0" indent="265113"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1 550,0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1 550,0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9818667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88900" lvl="0" indent="176213"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Возврат остатков субсидий ,субвенций и МБТ прошлых лет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1 000,0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1 000,0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5176703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       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216 407,4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216 407,4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Bookman Old Style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1969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32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53536"/>
            <a:ext cx="7643192" cy="87120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Bookman Old Style" pitchFamily="18" charset="0"/>
              </a:rPr>
              <a:t>Расходы бюджета Натальинского МО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chemeClr val="tx1"/>
                </a:solidFill>
                <a:latin typeface="Bookman Old Style" pitchFamily="18" charset="0"/>
              </a:rPr>
              <a:t>Расходная часть бюджета за 2025 год исполнена в сумме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Bookman Old Style" pitchFamily="18" charset="0"/>
              </a:rPr>
              <a:t>  323 571,2 </a:t>
            </a:r>
            <a:r>
              <a:rPr lang="ru-RU" sz="2000" dirty="0">
                <a:solidFill>
                  <a:schemeClr val="tx1"/>
                </a:solidFill>
                <a:latin typeface="Bookman Old Style" pitchFamily="18" charset="0"/>
              </a:rPr>
              <a:t>тыс. руб.</a:t>
            </a:r>
          </a:p>
          <a:p>
            <a:pPr marL="0" indent="0" algn="just">
              <a:buNone/>
              <a:tabLst>
                <a:tab pos="266700" algn="l"/>
              </a:tabLst>
            </a:pPr>
            <a:endParaRPr lang="ru-RU" sz="16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536"/>
            <a:ext cx="600724" cy="7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50573128"/>
              </p:ext>
            </p:extLst>
          </p:nvPr>
        </p:nvGraphicFramePr>
        <p:xfrm>
          <a:off x="208114" y="2637156"/>
          <a:ext cx="8812088" cy="319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043608" y="254000"/>
            <a:ext cx="7185992" cy="798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НАПРАВЛЕНИЕ РАСХОДОВ БЮДЖЕТА Натальинского сельского поселения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за 20</a:t>
            </a: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5 год</a:t>
            </a:r>
          </a:p>
        </p:txBody>
      </p:sp>
      <p:pic>
        <p:nvPicPr>
          <p:cNvPr id="5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536"/>
            <a:ext cx="600724" cy="72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10818"/>
              </p:ext>
            </p:extLst>
          </p:nvPr>
        </p:nvGraphicFramePr>
        <p:xfrm>
          <a:off x="534617" y="1484784"/>
          <a:ext cx="8074765" cy="424800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769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18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62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527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на 2025 год,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</a:t>
                      </a:r>
                      <a:r>
                        <a:rPr lang="en-US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году, 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Уд. вес (%)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22 765,6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20 119,4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52 213,4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48 547,6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241 861,2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218 194,0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30 281,0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30 281,0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02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2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5 663,2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5 663,2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66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145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353 580,0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323 571,2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554593"/>
              </p:ext>
            </p:extLst>
          </p:nvPr>
        </p:nvGraphicFramePr>
        <p:xfrm>
          <a:off x="247973" y="692696"/>
          <a:ext cx="8640960" cy="5212080"/>
        </p:xfrm>
        <a:graphic>
          <a:graphicData uri="http://schemas.openxmlformats.org/drawingml/2006/table">
            <a:tbl>
              <a:tblPr firstRow="1" lastRow="1">
                <a:tableStyleId>{69CF1AB2-1976-4502-BF36-3FF5EA218861}</a:tableStyleId>
              </a:tblPr>
              <a:tblGrid>
                <a:gridCol w="2965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4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929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Bookman Old Style" panose="02050604050505020204" pitchFamily="18" charset="0"/>
                        </a:rPr>
                        <a:t>Наименование муниципальной программы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Bookman Old Style" panose="02050604050505020204" pitchFamily="18" charset="0"/>
                        </a:rPr>
                        <a:t>Наименование мероприятия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Bookman Old Style" panose="02050604050505020204" pitchFamily="18" charset="0"/>
                        </a:rPr>
                        <a:t>Утверждено,  тыс.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  <a:latin typeface="Bookman Old Style" panose="02050604050505020204" pitchFamily="18" charset="0"/>
                        </a:rPr>
                        <a:t>Исполнено, тыс.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Bookman Old Style" panose="02050604050505020204" pitchFamily="18" charset="0"/>
                        </a:rPr>
                        <a:t>Исполнение (%)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340">
                <a:tc>
                  <a:txBody>
                    <a:bodyPr/>
                    <a:lstStyle/>
                    <a:p>
                      <a:pPr marL="92075" indent="0" algn="l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Муниципальная программа «Обеспечение первичных мер пожарной безопасности на территории населенных пунктов Натальинского муниципального образования»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 - </a:t>
                      </a:r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мероприятия по замене, ремонту и проверке работоспособности пожарных гидрантов, пожарных кранов в селах Натальинского МО;</a:t>
                      </a:r>
                    </a:p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 - мероприятия по метрологической поверке средств измерений; поверке технического состояния дымовых и вентиляционных каналов; </a:t>
                      </a:r>
                    </a:p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 - мероприятия по техническому обслуживанию систем газопотребления и газораспределения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1 288,4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1 216,2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94,4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825">
                <a:tc>
                  <a:txBody>
                    <a:bodyPr/>
                    <a:lstStyle/>
                    <a:p>
                      <a:pPr marL="92075" indent="0" algn="l" rtl="0" fontAlgn="ctr">
                        <a:tabLst/>
                      </a:pPr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Муниципальная программа "Обеспечение надлежащего состояния и бесперебойного функционирования объектов водоснабжения и водоотведения, находящихся в муниципальной собственности, проведения аварийно-восстановительных работ в отношении сетей водоснабжения и водоотведения, находящихся в муниципальной собственности, на территории Натальинского муниципального образования, а также бесхозяйных сетей водоснабжения и водоотведения, принятых на учёт в ЕГРН на основании заявления администрации Натальинского  муниципального образования"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- мероприятия по обслуживанию, своевременному устранение порывов и неисправностей в системе водоснабжения населенных пунктов Натальинского 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algn="l" rtl="0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2 605,9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2 605,9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825">
                <a:tc>
                  <a:txBody>
                    <a:bodyPr/>
                    <a:lstStyle/>
                    <a:p>
                      <a:pPr marL="92075" indent="0" algn="l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Муниципальная программа "Развитие местного самоуправления в Натальинском муниципальном образовании Балаковского муниципального района Саратовской области "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- повышение эффективности деятельности органов местного самоуправления на территории Натальинского </a:t>
                      </a:r>
                      <a:r>
                        <a:rPr lang="ru-RU" sz="1000" b="0" u="none" strike="noStrike" dirty="0" err="1">
                          <a:effectLst/>
                          <a:latin typeface="Bookman Old Style" panose="02050604050505020204" pitchFamily="18" charset="0"/>
                        </a:rPr>
                        <a:t>Натальинского</a:t>
                      </a:r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 муниципального образования;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- вовлечение населения в осуществление местного самоуправления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835,6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613,3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73,4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578076"/>
              </p:ext>
            </p:extLst>
          </p:nvPr>
        </p:nvGraphicFramePr>
        <p:xfrm>
          <a:off x="323528" y="692696"/>
          <a:ext cx="8496944" cy="5251080"/>
        </p:xfrm>
        <a:graphic>
          <a:graphicData uri="http://schemas.openxmlformats.org/drawingml/2006/table">
            <a:tbl>
              <a:tblPr firstRow="1" lastRow="1">
                <a:tableStyleId>{69CF1AB2-1976-4502-BF36-3FF5EA218861}</a:tableStyleId>
              </a:tblPr>
              <a:tblGrid>
                <a:gridCol w="2916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4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9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12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40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Наименование программы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Наименование мероприятия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Утверждено,  тыс. руб.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u="none" strike="noStrike">
                          <a:effectLst/>
                          <a:latin typeface="Bookman Old Style" panose="02050604050505020204" pitchFamily="18" charset="0"/>
                        </a:rPr>
                        <a:t>Исполнено, тыс. руб.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u="none" strike="noStrike">
                          <a:effectLst/>
                          <a:latin typeface="Bookman Old Style" panose="02050604050505020204" pitchFamily="18" charset="0"/>
                        </a:rPr>
                        <a:t>Исполнение (%)</a:t>
                      </a:r>
                      <a:endParaRPr lang="ru-RU" sz="95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956"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kumimoji="0" lang="ru-RU" sz="950" b="1" kern="1200" dirty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Муниципальная программа "Комплексное развитие населенных пунктов Натальинского муниципального образования Балаковского муниципального района Саратовской области"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95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  - строительство объекта: «Комплексная застройка территории для компактного проживания </a:t>
                      </a:r>
                      <a:r>
                        <a:rPr lang="ru-RU" sz="950" u="none" strike="noStrik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с.Натальино</a:t>
                      </a:r>
                      <a:r>
                        <a:rPr lang="ru-RU" sz="95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Натальинского муниципального образования Балаковского муниципального района Саратовской области. Этап 1» )</a:t>
                      </a:r>
                      <a:endParaRPr lang="ru-RU" sz="950" b="0" i="0" u="none" strike="noStrike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198 187,9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183 673,6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92,7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772"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Муниципальная программа "Комплексное благоустройство территории Натальинского муниципального образования Балаковского муниципального района Саратовской области"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- мероприятия по содержанию объектов уличного освещения;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 - мероприятия по покосу травы  в населенных пунктах Натальинского муниципального образования;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b="0" u="none" strike="noStrike" dirty="0">
                          <a:effectLst/>
                          <a:latin typeface="Bookman Old Style" panose="02050604050505020204" pitchFamily="18" charset="0"/>
                        </a:rPr>
                        <a:t>- мероприятия по  благоустройству территории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25 538,2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16 385,4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64,2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6524">
                <a:tc>
                  <a:txBody>
                    <a:bodyPr/>
                    <a:lstStyle/>
                    <a:p>
                      <a:pPr marL="92075" indent="0" algn="l" rtl="0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МП "Дорожная деятельность в отношении автомобильных дорог местного значения в границах населенных пунктов Натальинского МО"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- обеспечение развития транспортной инфраструктуры;</a:t>
                      </a:r>
                      <a:br>
                        <a:rPr lang="ru-RU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</a:br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 - ремонт автомобильных дорог общего пользования местного значения; </a:t>
                      </a:r>
                      <a:br>
                        <a:rPr lang="ru-RU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</a:br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-содержание автомобильных дорог общего пользования местного значения.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51 991,0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48 485,9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93,3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25575263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Муниципальная программа "Эффективное управление и распоряжение муниципальным имуществом и земельными ресурсами Натальинского муниципального образования Балаковского муниципального района Саратовской области"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 - выполнение кадастровых работ и сопровождение процедуры кадастрового учета;</a:t>
                      </a:r>
                      <a:b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</a:br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- определение рыночной стоимости имущества, земельных участков;</a:t>
                      </a:r>
                    </a:p>
                    <a:p>
                      <a:pPr algn="l" rtl="0" fontAlgn="t"/>
                      <a:r>
                        <a:rPr lang="ru-RU" sz="950" u="none" strike="noStrike" baseline="0" dirty="0">
                          <a:effectLst/>
                          <a:latin typeface="Bookman Old Style" panose="02050604050505020204" pitchFamily="18" charset="0"/>
                        </a:rPr>
                        <a:t> - </a:t>
                      </a:r>
                      <a:r>
                        <a:rPr kumimoji="0" lang="ru-RU" sz="950" kern="1200" dirty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содержание и обслуживание сетей водоснабжения и водоотведения</a:t>
                      </a:r>
                      <a:br>
                        <a:rPr lang="ru-RU" sz="1000" u="none" strike="noStrike" dirty="0">
                          <a:effectLst/>
                          <a:latin typeface="Bookman Old Style" panose="02050604050505020204" pitchFamily="18" charset="0"/>
                        </a:rPr>
                      </a:b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9 111,1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8 598,7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94,4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1040">
                <a:tc>
                  <a:txBody>
                    <a:bodyPr/>
                    <a:lstStyle/>
                    <a:p>
                      <a:pPr marL="92075" indent="0" algn="l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Муниципальная программа "Развитие культуры, физической культуры и спорта в Натальинском муниципальном образовании" </a:t>
                      </a:r>
                      <a:endParaRPr lang="ru-RU" sz="95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u="none" strike="noStrike" dirty="0"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-</a:t>
                      </a:r>
                      <a:r>
                        <a:rPr lang="ru-RU" sz="1000" b="0" u="none" strike="noStrike" baseline="0" dirty="0"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созданию условий для организации досуга и обеспечения жителей поселения услугами организаций культуры и спорта; </a:t>
                      </a:r>
                    </a:p>
                    <a:p>
                      <a:pPr algn="l" rtl="0" fontAlgn="t"/>
                      <a:r>
                        <a:rPr lang="ru-RU" sz="1000" b="0" u="none" strike="noStrike" dirty="0">
                          <a:effectLst/>
                          <a:latin typeface="Bookman Old Style" panose="02050604050505020204" pitchFamily="18" charset="0"/>
                        </a:rPr>
                        <a:t>  - обеспечение повышения оплаты труда отдельным категориям работников бюджетной сферы.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35 944,1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35 944,2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1" u="none" strike="noStrike" dirty="0">
                          <a:effectLst/>
                          <a:latin typeface="Bookman Old Style" panose="02050604050505020204" pitchFamily="18" charset="0"/>
                        </a:rPr>
                        <a:t>100,0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9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Итого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325 502,2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297 523,2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u="none" strike="noStrike" dirty="0">
                          <a:effectLst/>
                          <a:latin typeface="Bookman Old Style" panose="02050604050505020204" pitchFamily="18" charset="0"/>
                        </a:rPr>
                        <a:t>91,4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2887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15582</TotalTime>
  <Words>788</Words>
  <Application>Microsoft Office PowerPoint</Application>
  <PresentationFormat>Экран (4:3)</PresentationFormat>
  <Paragraphs>227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Bookman Old Style</vt:lpstr>
      <vt:lpstr>Calibri</vt:lpstr>
      <vt:lpstr>Franklin Gothic Book</vt:lpstr>
      <vt:lpstr>Franklin Gothic Medium</vt:lpstr>
      <vt:lpstr>Times New Roman</vt:lpstr>
      <vt:lpstr>Wingdings</vt:lpstr>
      <vt:lpstr>Wingdings 2</vt:lpstr>
      <vt:lpstr>Трек</vt:lpstr>
      <vt:lpstr>ОТЧЕТ  ОБ ИСПОЛНЕНИИ БЮДЖЕТА НАТАЛЬИНСКОГО сельского поселения БАЛАКОВСКОГО МУНИЦИПАЛЬНОГО РАЙОНА САРАТОВСКОЙ ОБЛАСТИ</vt:lpstr>
      <vt:lpstr>Презентация PowerPoint</vt:lpstr>
      <vt:lpstr>Основные параметры исполнения бюджета Натальинского сельского поселения  за 2025 год</vt:lpstr>
      <vt:lpstr>Исполнение ДОХОДНОЙ ЧАСТИ бюджета натальинского сельского поселения  за 2025 год</vt:lpstr>
      <vt:lpstr>Презентация PowerPoint</vt:lpstr>
      <vt:lpstr>Презентация PowerPoint</vt:lpstr>
      <vt:lpstr>Презентация PowerPoint</vt:lpstr>
      <vt:lpstr>Расходы бюджета Натальинского МО</vt:lpstr>
      <vt:lpstr>НАПРАВЛЕНИЕ РАСХОДОВ БЮДЖЕТА Натальинского сельского поселения за 2025 год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 ОБ ИСПОЛНЕНИИ БЮДЖЕТА НАТАЛЬИНСКОГО МУНИЦИПАЛЬНОГО ОБРАЗОВАНИЯ БАЛАКОВСКОГО МУНИЦИПАЛЬНОГО РАЙОНА САРАТОВСКОЙ ОБЛАСТ</dc:title>
  <dc:creator>Женя</dc:creator>
  <cp:lastModifiedBy>1</cp:lastModifiedBy>
  <cp:revision>979</cp:revision>
  <cp:lastPrinted>2024-05-15T12:24:22Z</cp:lastPrinted>
  <dcterms:created xsi:type="dcterms:W3CDTF">2016-05-08T09:21:02Z</dcterms:created>
  <dcterms:modified xsi:type="dcterms:W3CDTF">2026-04-28T11:15:52Z</dcterms:modified>
</cp:coreProperties>
</file>