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6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9" r:id="rId3"/>
    <p:sldId id="286" r:id="rId4"/>
    <p:sldId id="287" r:id="rId5"/>
    <p:sldId id="270" r:id="rId6"/>
    <p:sldId id="292" r:id="rId7"/>
    <p:sldId id="289" r:id="rId8"/>
    <p:sldId id="272" r:id="rId9"/>
    <p:sldId id="271" r:id="rId10"/>
    <p:sldId id="291" r:id="rId11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9263"/>
    <a:srgbClr val="7CD3B8"/>
    <a:srgbClr val="62AFBD"/>
    <a:srgbClr val="98C83D"/>
    <a:srgbClr val="CC3300"/>
    <a:srgbClr val="CC0099"/>
    <a:srgbClr val="CDBC29"/>
    <a:srgbClr val="DED256"/>
    <a:srgbClr val="990033"/>
    <a:srgbClr val="DED2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29" autoAdjust="0"/>
    <p:restoredTop sz="91931" autoAdjust="0"/>
  </p:normalViewPr>
  <p:slideViewPr>
    <p:cSldViewPr>
      <p:cViewPr varScale="1">
        <p:scale>
          <a:sx n="111" d="100"/>
          <a:sy n="111" d="100"/>
        </p:scale>
        <p:origin x="15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1062" y="108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rgbClr val="CC3300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rgbClr val="CC33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24729600"/>
        <c:axId val="124777216"/>
      </c:barChart>
      <c:catAx>
        <c:axId val="12472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24777216"/>
        <c:crosses val="autoZero"/>
        <c:auto val="1"/>
        <c:lblAlgn val="ctr"/>
        <c:lblOffset val="100"/>
        <c:noMultiLvlLbl val="0"/>
      </c:catAx>
      <c:valAx>
        <c:axId val="12477721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124729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rgbClr val="CC3300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</a:t>
            </a:r>
            <a:r>
              <a:rPr lang="ru-RU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rgbClr val="CC33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3950617283950615E-2"/>
          <c:y val="0.25742647024237891"/>
          <c:w val="0.9320987654320988"/>
          <c:h val="0.5331977507161301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2"/>
                </a:gs>
                <a:gs pos="90000">
                  <a:schemeClr val="accent2">
                    <a:shade val="100000"/>
                    <a:satMod val="105000"/>
                  </a:schemeClr>
                </a:gs>
                <a:gs pos="100000">
                  <a:schemeClr val="accent2">
                    <a:shade val="80000"/>
                    <a:satMod val="12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38100" dist="25400" dir="5400000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brightRoom" dir="t"/>
            </a:scene3d>
            <a:sp3d prstMaterial="flat">
              <a:bevelT w="63500" h="152400" prst="softRound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2"/>
                  </a:gs>
                  <a:gs pos="90000">
                    <a:schemeClr val="accent2">
                      <a:shade val="100000"/>
                      <a:satMod val="105000"/>
                    </a:schemeClr>
                  </a:gs>
                  <a:gs pos="100000">
                    <a:schemeClr val="accent2">
                      <a:shade val="80000"/>
                      <a:satMod val="12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381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/>
                <a:lightRig rig="brightRoom" dir="t"/>
              </a:scene3d>
              <a:sp3d prstMaterial="flat">
                <a:bevelT w="63500" h="152400" prst="softRound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EC9-4767-8031-B257CFD2BFA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AEC9-4767-8031-B257CFD2BFA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EC9-4767-8031-B257CFD2BFA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AEC9-4767-8031-B257CFD2BFAF}"/>
              </c:ext>
            </c:extLst>
          </c:dPt>
          <c:dLbls>
            <c:dLbl>
              <c:idx val="0"/>
              <c:layout>
                <c:manualLayout>
                  <c:x val="3.0864197530864126E-3"/>
                  <c:y val="-0.231478215060136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C9-4767-8031-B257CFD2BFAF}"/>
                </c:ext>
              </c:extLst>
            </c:dLbl>
            <c:dLbl>
              <c:idx val="1"/>
              <c:layout>
                <c:manualLayout>
                  <c:x val="1.5432098765432098E-2"/>
                  <c:y val="-0.306148607015018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EC9-4767-8031-B257CFD2BFAF}"/>
                </c:ext>
              </c:extLst>
            </c:dLbl>
            <c:dLbl>
              <c:idx val="2"/>
              <c:layout>
                <c:manualLayout>
                  <c:x val="1.8518518518518462E-2"/>
                  <c:y val="-0.283747489428553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C9-4767-8031-B257CFD2BFAF}"/>
                </c:ext>
              </c:extLst>
            </c:dLbl>
            <c:dLbl>
              <c:idx val="3"/>
              <c:layout>
                <c:manualLayout>
                  <c:x val="-1.5432098765432098E-2"/>
                  <c:y val="-0.1717419014962300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EC9-4767-8031-B257CFD2BFAF}"/>
                </c:ext>
              </c:extLst>
            </c:dLbl>
            <c:dLbl>
              <c:idx val="4"/>
              <c:layout>
                <c:manualLayout>
                  <c:x val="0"/>
                  <c:y val="-0.126939666323300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383-4FE4-9B2E-CBD7DD2E75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174515.9</c:v>
                </c:pt>
                <c:pt idx="1">
                  <c:v>359743.6</c:v>
                </c:pt>
                <c:pt idx="2">
                  <c:v>127002.7</c:v>
                </c:pt>
                <c:pt idx="3">
                  <c:v>88538.6</c:v>
                </c:pt>
                <c:pt idx="4">
                  <c:v>101877.6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C9-4767-8031-B257CFD2BFA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4">
                    <a:lumMod val="95000"/>
                  </a:schemeClr>
                </a:gs>
                <a:gs pos="100000">
                  <a:schemeClr val="accent4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5-1383-4FE4-9B2E-CBD7DD2E75E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6">
                    <a:lumMod val="95000"/>
                  </a:schemeClr>
                </a:gs>
                <a:gs pos="100000">
                  <a:schemeClr val="accent6"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6-1383-4FE4-9B2E-CBD7DD2E75E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lumMod val="95000"/>
                  </a:schemeClr>
                </a:gs>
                <a:gs pos="100000">
                  <a:schemeClr val="accent2">
                    <a:lumMod val="60000"/>
                    <a:shade val="82000"/>
                    <a:satMod val="125000"/>
                    <a:lumMod val="74000"/>
                  </a:schemeClr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>
                <a:rot lat="0" lon="0" rev="0"/>
              </a:camera>
              <a:lightRig rig="balanced" dir="tr"/>
            </a:scene3d>
            <a:sp3d contourW="14605" prstMaterial="plastic">
              <a:bevelT w="50800"/>
              <a:contourClr>
                <a:scrgbClr r="0" g="0" b="0">
                  <a:shade val="30000"/>
                  <a:satMod val="120000"/>
                </a:scrgb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Лист1!$E$2:$E$6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7-1383-4FE4-9B2E-CBD7DD2E75E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9566080"/>
        <c:axId val="10990720"/>
      </c:barChart>
      <c:catAx>
        <c:axId val="956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10990720"/>
        <c:crosses val="autoZero"/>
        <c:auto val="1"/>
        <c:lblAlgn val="ctr"/>
        <c:lblOffset val="100"/>
        <c:noMultiLvlLbl val="0"/>
      </c:catAx>
      <c:valAx>
        <c:axId val="10990720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956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rgbClr val="CC3300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i="1" dirty="0">
                <a:solidFill>
                  <a:srgbClr val="CC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4"/>
                </a:gs>
                <a:gs pos="90000">
                  <a:schemeClr val="accent4">
                    <a:shade val="100000"/>
                    <a:satMod val="105000"/>
                  </a:schemeClr>
                </a:gs>
                <a:gs pos="100000">
                  <a:schemeClr val="accent4">
                    <a:shade val="80000"/>
                    <a:satMod val="12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brightRoom" dir="t"/>
            </a:scene3d>
            <a:sp3d prstMaterial="flat">
              <a:bevelT w="63500" h="152400" prst="softRound"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gradFill rotWithShape="1">
                <a:gsLst>
                  <a:gs pos="0">
                    <a:schemeClr val="accent4"/>
                  </a:gs>
                  <a:gs pos="90000">
                    <a:schemeClr val="accent4">
                      <a:shade val="100000"/>
                      <a:satMod val="105000"/>
                    </a:schemeClr>
                  </a:gs>
                  <a:gs pos="100000">
                    <a:schemeClr val="accent4">
                      <a:shade val="80000"/>
                      <a:satMod val="12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innerShdw blurRad="63500" dist="50800">
                  <a:prstClr val="black">
                    <a:alpha val="50000"/>
                  </a:prstClr>
                </a:innerShdw>
              </a:effectLst>
              <a:scene3d>
                <a:camera prst="orthographicFront"/>
                <a:lightRig rig="brightRoom" dir="t"/>
              </a:scene3d>
              <a:sp3d prstMaterial="flat">
                <a:bevelT w="63500" h="152400" prst="softRound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FED6-4BBB-816C-2D86DB345CC3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FED6-4BBB-816C-2D86DB345CC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FED6-4BBB-816C-2D86DB345CC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FED6-4BBB-816C-2D86DB345CC3}"/>
              </c:ext>
            </c:extLst>
          </c:dPt>
          <c:dLbls>
            <c:dLbl>
              <c:idx val="0"/>
              <c:layout>
                <c:manualLayout>
                  <c:x val="-6.6559893422413526E-3"/>
                  <c:y val="5.973631356390609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Bookman Old Style" panose="020506040505050202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4220668431604633"/>
                      <c:h val="0.170397834441042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ED6-4BBB-816C-2D86DB345CC3}"/>
                </c:ext>
              </c:extLst>
            </c:dLbl>
            <c:dLbl>
              <c:idx val="1"/>
              <c:layout>
                <c:manualLayout>
                  <c:x val="-4.6656518666407373E-3"/>
                  <c:y val="3.733519597744127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Bookman Old Style" panose="020506040505050202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33026484877751"/>
                      <c:h val="0.1853319128320186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FED6-4BBB-816C-2D86DB345CC3}"/>
                </c:ext>
              </c:extLst>
            </c:dLbl>
            <c:dLbl>
              <c:idx val="2"/>
              <c:layout>
                <c:manualLayout>
                  <c:x val="-1.8564603883405084E-2"/>
                  <c:y val="1.12005587932323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5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Bookman Old Style" panose="020506040505050202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19047179815873"/>
                      <c:h val="0.192798952027506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ED6-4BBB-816C-2D86DB345CC3}"/>
                </c:ext>
              </c:extLst>
            </c:dLbl>
            <c:dLbl>
              <c:idx val="3"/>
              <c:layout>
                <c:manualLayout>
                  <c:x val="-3.327929160704127E-3"/>
                  <c:y val="3.73351959774412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556703851252571"/>
                      <c:h val="0.21520006961397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FED6-4BBB-816C-2D86DB345CC3}"/>
                </c:ext>
              </c:extLst>
            </c:dLbl>
            <c:dLbl>
              <c:idx val="4"/>
              <c:layout>
                <c:manualLayout>
                  <c:x val="7.19055434128359E-3"/>
                  <c:y val="2.24014115643858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419033972915893"/>
                      <c:h val="0.206463633755250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6A58-4FBA-8893-F47F79689B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Bookman Old Style" panose="020506040505050202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 formatCode="#,##0.0;[Red]#,##0.0">
                  <c:v>213342.5</c:v>
                </c:pt>
                <c:pt idx="1">
                  <c:v>292445.90000000002</c:v>
                </c:pt>
                <c:pt idx="2">
                  <c:v>118670.1</c:v>
                </c:pt>
                <c:pt idx="3">
                  <c:v>96871.2</c:v>
                </c:pt>
                <c:pt idx="4">
                  <c:v>101877.6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D6-4BBB-816C-2D86DB345C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9572352"/>
        <c:axId val="9573888"/>
      </c:barChart>
      <c:catAx>
        <c:axId val="957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9573888"/>
        <c:crosses val="autoZero"/>
        <c:auto val="1"/>
        <c:lblAlgn val="ctr"/>
        <c:lblOffset val="100"/>
        <c:noMultiLvlLbl val="0"/>
      </c:catAx>
      <c:valAx>
        <c:axId val="9573888"/>
        <c:scaling>
          <c:orientation val="minMax"/>
        </c:scaling>
        <c:delete val="1"/>
        <c:axPos val="l"/>
        <c:numFmt formatCode="#,##0.0;[Red]#,##0.0" sourceLinked="1"/>
        <c:majorTickMark val="none"/>
        <c:minorTickMark val="none"/>
        <c:tickLblPos val="nextTo"/>
        <c:crossAx val="9572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</c:v>
                </c:pt>
              </c:strCache>
            </c:strRef>
          </c:tx>
          <c:spPr>
            <a:solidFill>
              <a:srgbClr val="92D050"/>
            </a:solidFill>
            <a:ln w="9525" cap="flat" cmpd="sng" algn="ctr">
              <a:solidFill>
                <a:schemeClr val="tx1"/>
              </a:solidFill>
              <a:rou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71776</c:v>
                </c:pt>
                <c:pt idx="1">
                  <c:v>70648.3</c:v>
                </c:pt>
                <c:pt idx="2">
                  <c:v>82252.800000000003</c:v>
                </c:pt>
                <c:pt idx="3">
                  <c:v>90756.800000000003</c:v>
                </c:pt>
                <c:pt idx="4">
                  <c:v>95571.7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34-4E41-955B-A4AFF5B88AE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 </c:v>
                </c:pt>
              </c:strCache>
            </c:strRef>
          </c:tx>
          <c:spPr>
            <a:solidFill>
              <a:srgbClr val="FFFF00"/>
            </a:solidFill>
            <a:ln w="9525" cap="flat" cmpd="sng" algn="ctr">
              <a:solidFill>
                <a:schemeClr val="tx1"/>
              </a:solidFill>
              <a:rou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1"/>
              <c:layout>
                <c:manualLayout>
                  <c:x val="3.5630160060778552E-3"/>
                  <c:y val="-3.632604360759700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02-4624-BA84-2939A25278F0}"/>
                </c:ext>
              </c:extLst>
            </c:dLbl>
            <c:dLbl>
              <c:idx val="2"/>
              <c:layout>
                <c:manualLayout>
                  <c:x val="3.5630160060778882E-3"/>
                  <c:y val="6.74626524141087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02-4624-BA84-2939A25278F0}"/>
                </c:ext>
              </c:extLst>
            </c:dLbl>
            <c:dLbl>
              <c:idx val="3"/>
              <c:layout>
                <c:manualLayout>
                  <c:x val="-7.1260320121558415E-3"/>
                  <c:y val="5.189434801085286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6A-4AD1-8A6B-A8342917CD19}"/>
                </c:ext>
              </c:extLst>
            </c:dLbl>
            <c:dLbl>
              <c:idx val="4"/>
              <c:layout>
                <c:manualLayout>
                  <c:x val="1.7815080030389441E-3"/>
                  <c:y val="5.189434801085283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86A-4AD1-8A6B-A8342917CD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41573.800000000003</c:v>
                </c:pt>
                <c:pt idx="1">
                  <c:v>6379.3</c:v>
                </c:pt>
                <c:pt idx="2">
                  <c:v>4979.3999999999996</c:v>
                </c:pt>
                <c:pt idx="3">
                  <c:v>4979.3999999999996</c:v>
                </c:pt>
                <c:pt idx="4">
                  <c:v>4979.3999999999996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34-4E41-955B-A4AFF5B88AE4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round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3"/>
              <c:layout>
                <c:manualLayout>
                  <c:x val="-1.7636929230086193E-3"/>
                  <c:y val="-2.079862908412153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6A-4AD1-8A6B-A8342917CD19}"/>
                </c:ext>
              </c:extLst>
            </c:dLbl>
            <c:dLbl>
              <c:idx val="4"/>
              <c:layout>
                <c:manualLayout>
                  <c:x val="3.5273858460170438E-3"/>
                  <c:y val="-2.15181752803112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6A-4AD1-8A6B-A8342917CD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Bookman Old Style" panose="020506040505050202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99992.7</c:v>
                </c:pt>
                <c:pt idx="1">
                  <c:v>215418.2</c:v>
                </c:pt>
                <c:pt idx="2">
                  <c:v>31437.9</c:v>
                </c:pt>
                <c:pt idx="3">
                  <c:v>1135</c:v>
                </c:pt>
                <c:pt idx="4">
                  <c:v>1326.5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34-4E41-955B-A4AFF5B88AE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49242752"/>
        <c:axId val="249244288"/>
      </c:barChart>
      <c:catAx>
        <c:axId val="249242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Bookman Old Style" panose="02050604050505020204" pitchFamily="18" charset="0"/>
                <a:ea typeface="+mn-ea"/>
                <a:cs typeface="+mn-cs"/>
              </a:defRPr>
            </a:pPr>
            <a:endParaRPr lang="ru-RU"/>
          </a:p>
        </c:txPr>
        <c:crossAx val="249244288"/>
        <c:crosses val="autoZero"/>
        <c:auto val="1"/>
        <c:lblAlgn val="ctr"/>
        <c:lblOffset val="100"/>
        <c:noMultiLvlLbl val="0"/>
      </c:catAx>
      <c:valAx>
        <c:axId val="24924428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4924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85416662052714"/>
          <c:y val="5.019485087781704E-2"/>
          <c:w val="0.61915292262512489"/>
          <c:h val="0.65005963108760778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8.1999999999999993</c:v>
                </c:pt>
                <c:pt idx="1">
                  <c:v>11.2</c:v>
                </c:pt>
                <c:pt idx="2">
                  <c:v>11.1</c:v>
                </c:pt>
                <c:pt idx="3">
                  <c:v>11.1</c:v>
                </c:pt>
                <c:pt idx="4">
                  <c:v>11.1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A0-4835-AD1A-A17603432D0B}"/>
            </c:ext>
          </c:extLst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9941.2000000000007</c:v>
                </c:pt>
                <c:pt idx="1">
                  <c:v>9400</c:v>
                </c:pt>
                <c:pt idx="2">
                  <c:v>10400</c:v>
                </c:pt>
                <c:pt idx="3">
                  <c:v>10420</c:v>
                </c:pt>
                <c:pt idx="4">
                  <c:v>10440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A0-4835-AD1A-A17603432D0B}"/>
            </c:ext>
          </c:extLst>
        </c:ser>
        <c:ser>
          <c:idx val="3"/>
          <c:order val="3"/>
          <c:tx>
            <c:strRef>
              <c:f>Лист1!$D$1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Лист1!$D$2:$D$6</c:f>
              <c:numCache>
                <c:formatCode>#,##0.0</c:formatCode>
                <c:ptCount val="5"/>
                <c:pt idx="0">
                  <c:v>3646.7</c:v>
                </c:pt>
                <c:pt idx="1">
                  <c:v>3960</c:v>
                </c:pt>
                <c:pt idx="2">
                  <c:v>4400</c:v>
                </c:pt>
                <c:pt idx="3">
                  <c:v>4840</c:v>
                </c:pt>
                <c:pt idx="4">
                  <c:v>5320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A0-4835-AD1A-A17603432D0B}"/>
            </c:ext>
          </c:extLst>
        </c:ser>
        <c:ser>
          <c:idx val="4"/>
          <c:order val="4"/>
          <c:tx>
            <c:strRef>
              <c:f>Лист1!$E$1</c:f>
              <c:strCache>
                <c:ptCount val="1"/>
                <c:pt idx="0">
                  <c:v>ЕСХН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12910.5</c:v>
                </c:pt>
                <c:pt idx="1">
                  <c:v>8000</c:v>
                </c:pt>
                <c:pt idx="2">
                  <c:v>11000</c:v>
                </c:pt>
                <c:pt idx="3">
                  <c:v>11500</c:v>
                </c:pt>
                <c:pt idx="4">
                  <c:v>12000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A0-4835-AD1A-A17603432D0B}"/>
            </c:ext>
          </c:extLst>
        </c:ser>
        <c:ser>
          <c:idx val="5"/>
          <c:order val="5"/>
          <c:tx>
            <c:strRef>
              <c:f>Лист1!$F$1</c:f>
              <c:strCache>
                <c:ptCount val="1"/>
                <c:pt idx="0">
                  <c:v>Доход от уплаты акцизов на дизельное топливо, моторные масла, автобензин и прямогонный бензин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10824.5</c:v>
                </c:pt>
                <c:pt idx="1">
                  <c:v>16430.7</c:v>
                </c:pt>
                <c:pt idx="2">
                  <c:v>13491.7</c:v>
                </c:pt>
                <c:pt idx="3">
                  <c:v>18015.7</c:v>
                </c:pt>
                <c:pt idx="4">
                  <c:v>18620.599999999999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2A0-4835-AD1A-A17603432D0B}"/>
            </c:ext>
          </c:extLst>
        </c:ser>
        <c:ser>
          <c:idx val="6"/>
          <c:order val="6"/>
          <c:tx>
            <c:strRef>
              <c:f>Лист1!$G$1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</c:numCache>
            </c:numRef>
          </c:cat>
          <c:val>
            <c:numRef>
              <c:f>Лист1!$G$2:$G$6</c:f>
              <c:numCache>
                <c:formatCode>#,##0.0</c:formatCode>
                <c:ptCount val="5"/>
                <c:pt idx="0">
                  <c:v>34444.9</c:v>
                </c:pt>
                <c:pt idx="1">
                  <c:v>32846.400000000001</c:v>
                </c:pt>
                <c:pt idx="2">
                  <c:v>42950</c:v>
                </c:pt>
                <c:pt idx="3">
                  <c:v>45970</c:v>
                </c:pt>
                <c:pt idx="4">
                  <c:v>49180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2A0-4835-AD1A-A17603432D0B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48925568"/>
        <c:axId val="248915072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Лист1!$A$1</c15:sqref>
                        </c15:formulaRef>
                      </c:ext>
                    </c:extLst>
                    <c:strCache>
                      <c:ptCount val="1"/>
                      <c:pt idx="0">
                        <c:v> 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ru-RU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Лист1!$A$2:$A$6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2024</c:v>
                      </c:pt>
                      <c:pt idx="1">
                        <c:v>2025</c:v>
                      </c:pt>
                      <c:pt idx="2">
                        <c:v>2026</c:v>
                      </c:pt>
                      <c:pt idx="3">
                        <c:v>2027</c:v>
                      </c:pt>
                      <c:pt idx="4">
                        <c:v>2028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22A0-4835-AD1A-A17603432D0B}"/>
                  </c:ext>
                </c:extLst>
              </c15:ser>
            </c15:filteredBarSeries>
          </c:ext>
        </c:extLst>
      </c:barChart>
      <c:catAx>
        <c:axId val="2489255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48915072"/>
        <c:crosses val="autoZero"/>
        <c:auto val="1"/>
        <c:lblAlgn val="ctr"/>
        <c:lblOffset val="100"/>
        <c:noMultiLvlLbl val="0"/>
      </c:catAx>
      <c:valAx>
        <c:axId val="24891507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24892556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dTable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481791338582672E-2"/>
          <c:y val="9.6875000000000003E-2"/>
          <c:w val="0.51582906824146979"/>
          <c:h val="0.793749999999999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explosion val="4"/>
          <c:dLbls>
            <c:dLbl>
              <c:idx val="0"/>
              <c:layout>
                <c:manualLayout>
                  <c:x val="9.7434880972821197E-3"/>
                  <c:y val="1.079552165354330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E27-41A6-BAC5-7520E7DA7EEA}"/>
                </c:ext>
              </c:extLst>
            </c:dLbl>
            <c:dLbl>
              <c:idx val="1"/>
              <c:layout>
                <c:manualLayout>
                  <c:x val="4.0755572613143994E-3"/>
                  <c:y val="-1.98235728346456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05B-4B2A-B503-33A46573A48E}"/>
                </c:ext>
              </c:extLst>
            </c:dLbl>
            <c:dLbl>
              <c:idx val="2"/>
              <c:layout>
                <c:manualLayout>
                  <c:x val="2.5699164739271395E-3"/>
                  <c:y val="1.244069881889763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05B-4B2A-B503-33A46573A48E}"/>
                </c:ext>
              </c:extLst>
            </c:dLbl>
            <c:dLbl>
              <c:idx val="3"/>
              <c:layout>
                <c:manualLayout>
                  <c:x val="6.0829226045590892E-2"/>
                  <c:y val="-0.1301222933070866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E27-41A6-BAC5-7520E7DA7EEA}"/>
                </c:ext>
              </c:extLst>
            </c:dLbl>
            <c:dLbl>
              <c:idx val="4"/>
              <c:layout>
                <c:manualLayout>
                  <c:x val="-9.4301390754562616E-3"/>
                  <c:y val="3.064468503937007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E27-41A6-BAC5-7520E7DA7EEA}"/>
                </c:ext>
              </c:extLst>
            </c:dLbl>
            <c:dLbl>
              <c:idx val="5"/>
              <c:layout>
                <c:manualLayout>
                  <c:x val="-2.2365065497772976E-2"/>
                  <c:y val="7.295767716535433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05B-4B2A-B503-33A46573A48E}"/>
                </c:ext>
              </c:extLst>
            </c:dLbl>
            <c:dLbl>
              <c:idx val="6"/>
              <c:layout>
                <c:manualLayout>
                  <c:x val="-1.3819424104392471E-2"/>
                  <c:y val="-7.352854330708668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05B-4B2A-B503-33A46573A48E}"/>
                </c:ext>
              </c:extLst>
            </c:dLbl>
            <c:dLbl>
              <c:idx val="7"/>
              <c:layout>
                <c:manualLayout>
                  <c:x val="5.7946718041429743E-2"/>
                  <c:y val="-6.991387795275590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E27-41A6-BAC5-7520E7DA7E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Bookman Old Style" panose="020506040505050202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Общегосударствен-ные вопросы, 22%</c:v>
                </c:pt>
                <c:pt idx="1">
                  <c:v>Национальная оборона, 0,5%</c:v>
                </c:pt>
                <c:pt idx="2">
                  <c:v>Национальная безопасность и правоохранительная деятельность, 0,1%</c:v>
                </c:pt>
                <c:pt idx="3">
                  <c:v>Национальная экономика, 26,9%</c:v>
                </c:pt>
                <c:pt idx="4">
                  <c:v>Жилищно-коммунальное хозяйство, 22,7%</c:v>
                </c:pt>
                <c:pt idx="5">
                  <c:v>Культура, кинематография, 22,9%</c:v>
                </c:pt>
                <c:pt idx="6">
                  <c:v>Социальная политика, 0,3%</c:v>
                </c:pt>
                <c:pt idx="7">
                  <c:v>Физическая культура и спорт, 4,4%</c:v>
                </c:pt>
                <c:pt idx="8">
                  <c:v>Обслуживание государственного и муниципального долга, 0,2%</c:v>
                </c:pt>
              </c:strCache>
            </c:strRef>
          </c:cat>
          <c:val>
            <c:numRef>
              <c:f>Лист1!$B$2:$B$10</c:f>
              <c:numCache>
                <c:formatCode>0.0%</c:formatCode>
                <c:ptCount val="9"/>
                <c:pt idx="0">
                  <c:v>0.22</c:v>
                </c:pt>
                <c:pt idx="1">
                  <c:v>5.0000000000000001E-3</c:v>
                </c:pt>
                <c:pt idx="2">
                  <c:v>1E-3</c:v>
                </c:pt>
                <c:pt idx="3">
                  <c:v>0.26900000000000002</c:v>
                </c:pt>
                <c:pt idx="4">
                  <c:v>0.22700000000000001</c:v>
                </c:pt>
                <c:pt idx="5">
                  <c:v>0.22900000000000001</c:v>
                </c:pt>
                <c:pt idx="6">
                  <c:v>3.0000000000000001E-3</c:v>
                </c:pt>
                <c:pt idx="7">
                  <c:v>4.3999999999999997E-2</c:v>
                </c:pt>
                <c:pt idx="8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05B-4B2A-B503-33A46573A4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040753047641171"/>
          <c:y val="5.3918061023622045E-2"/>
          <c:w val="0.39959246952358829"/>
          <c:h val="0.93903887795275587"/>
        </c:manualLayout>
      </c:layout>
      <c:overlay val="0"/>
      <c:txPr>
        <a:bodyPr/>
        <a:lstStyle/>
        <a:p>
          <a:pPr>
            <a:defRPr sz="1100">
              <a:latin typeface="Bookman Old Style" panose="020506040505050202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0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8BE75E-BB58-495F-A6D7-1634227AA55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9C27D0-5D09-438B-9238-C956155C7052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4860C"/>
          </a:solidFill>
        </a:ln>
      </dgm:spPr>
      <dgm:t>
        <a:bodyPr/>
        <a:lstStyle/>
        <a:p>
          <a:r>
            <a:rPr lang="ru-RU" sz="1400" b="1" dirty="0">
              <a:latin typeface="Bookman Old Style" pitchFamily="18" charset="0"/>
            </a:rPr>
            <a:t>Доходы бюджета – безвозмездные и безвозвратные поступления денежных средств</a:t>
          </a:r>
        </a:p>
      </dgm:t>
    </dgm:pt>
    <dgm:pt modelId="{F5F5EBA1-9549-43DA-9399-FE7409788F0F}" type="parTrans" cxnId="{B35B1505-7D9F-482B-BC2E-8D4599808653}">
      <dgm:prSet/>
      <dgm:spPr/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CA13D398-1D98-4610-BD13-DC58D4530831}" type="sibTrans" cxnId="{B35B1505-7D9F-482B-BC2E-8D4599808653}">
      <dgm:prSet/>
      <dgm:spPr/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5F68C442-69D9-48B6-9BC6-DE081D908F16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4860C"/>
          </a:solidFill>
        </a:ln>
      </dgm:spPr>
      <dgm:t>
        <a:bodyPr/>
        <a:lstStyle/>
        <a:p>
          <a:r>
            <a:rPr lang="ru-RU" sz="1200" b="1" dirty="0">
              <a:latin typeface="Bookman Old Style" pitchFamily="18" charset="0"/>
            </a:rPr>
            <a:t>Налоговые доходы  </a:t>
          </a:r>
          <a:r>
            <a:rPr lang="ru-RU" sz="1200" dirty="0">
              <a:latin typeface="Bookman Old Style" pitchFamily="18" charset="0"/>
            </a:rPr>
            <a:t>- поступления в бюджет от уплаты налогов, установленных Налоговым кодексом РФ</a:t>
          </a:r>
        </a:p>
      </dgm:t>
    </dgm:pt>
    <dgm:pt modelId="{A89DDA5F-E5AB-49B9-8DE6-7DB71D9865B4}" type="parTrans" cxnId="{F36EDE49-A9A4-4C38-981D-4F15D35A1722}">
      <dgm:prSet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0EE95C20-0762-40EB-AC08-898CB38F0CC7}" type="sibTrans" cxnId="{F36EDE49-A9A4-4C38-981D-4F15D35A1722}">
      <dgm:prSet/>
      <dgm:spPr/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AF3F229B-CA0A-4B74-9D75-FE382951A5C9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4860C"/>
          </a:solidFill>
        </a:ln>
      </dgm:spPr>
      <dgm:t>
        <a:bodyPr/>
        <a:lstStyle/>
        <a:p>
          <a:r>
            <a:rPr lang="ru-RU" sz="1200" b="1" dirty="0">
              <a:latin typeface="Bookman Old Style" pitchFamily="18" charset="0"/>
            </a:rPr>
            <a:t>Безвозмездные поступления </a:t>
          </a:r>
          <a:r>
            <a:rPr lang="ru-RU" sz="1200" dirty="0">
              <a:latin typeface="Bookman Old Style" pitchFamily="18" charset="0"/>
            </a:rPr>
            <a:t>– финансовая помощь из бюджетов других уровней (межбюджетные трансферты) </a:t>
          </a:r>
        </a:p>
      </dgm:t>
    </dgm:pt>
    <dgm:pt modelId="{2A5F684A-A3F8-4DA1-8395-739EEFACBFC8}" type="parTrans" cxnId="{B6F041C4-0169-4F4D-A6B5-03F70D616060}">
      <dgm:prSet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A1B327A2-9DB9-4584-B854-0491FCAC6E9E}" type="sibTrans" cxnId="{B6F041C4-0169-4F4D-A6B5-03F70D616060}">
      <dgm:prSet/>
      <dgm:spPr/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EA858FF8-5928-4C47-AD86-E2F1DE33E27D}">
      <dgm:prSet phldrT="[Текст]"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4860C"/>
          </a:solidFill>
        </a:ln>
      </dgm:spPr>
      <dgm:t>
        <a:bodyPr/>
        <a:lstStyle/>
        <a:p>
          <a:r>
            <a:rPr lang="ru-RU" sz="1200" b="1" dirty="0">
              <a:latin typeface="Bookman Old Style" pitchFamily="18" charset="0"/>
            </a:rPr>
            <a:t>Неналоговые доходы </a:t>
          </a:r>
          <a:r>
            <a:rPr lang="ru-RU" sz="1200" dirty="0">
              <a:latin typeface="Bookman Old Style" pitchFamily="18" charset="0"/>
            </a:rPr>
            <a:t>- платежи от предоставления государством в пользование имущества и природных ресурсов, от различного вида услуг, а также платежи в виде штрафов или иных санкций за нарушение законодательства, безвозмездные перечисления от физических и юридических лиц</a:t>
          </a:r>
        </a:p>
      </dgm:t>
    </dgm:pt>
    <dgm:pt modelId="{8291EEF6-3F3A-4044-81F5-06D8A99140A1}" type="parTrans" cxnId="{5CC2A636-7DAB-476F-B425-650D8870D706}">
      <dgm:prSet/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61FEF57F-CBAA-4092-868B-154F1BEE449A}" type="sibTrans" cxnId="{5CC2A636-7DAB-476F-B425-650D8870D706}">
      <dgm:prSet/>
      <dgm:spPr/>
      <dgm:t>
        <a:bodyPr/>
        <a:lstStyle/>
        <a:p>
          <a:endParaRPr lang="ru-RU" sz="1400">
            <a:latin typeface="Bookman Old Style" pitchFamily="18" charset="0"/>
          </a:endParaRPr>
        </a:p>
      </dgm:t>
    </dgm:pt>
    <dgm:pt modelId="{E276E8B9-6137-409E-A987-0BC3070CFD40}" type="pres">
      <dgm:prSet presAssocID="{FA8BE75E-BB58-495F-A6D7-1634227AA55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F4823B5-889D-4CFA-B6B1-BCEC8562C444}" type="pres">
      <dgm:prSet presAssocID="{999C27D0-5D09-438B-9238-C956155C7052}" presName="hierRoot1" presStyleCnt="0"/>
      <dgm:spPr/>
    </dgm:pt>
    <dgm:pt modelId="{08BA7E25-2010-4166-B327-1E0F43DA2A3B}" type="pres">
      <dgm:prSet presAssocID="{999C27D0-5D09-438B-9238-C956155C7052}" presName="composite" presStyleCnt="0"/>
      <dgm:spPr/>
    </dgm:pt>
    <dgm:pt modelId="{B7209AC8-8BB3-4D9C-BE98-236B52EA9025}" type="pres">
      <dgm:prSet presAssocID="{999C27D0-5D09-438B-9238-C956155C7052}" presName="background" presStyleLbl="node0" presStyleIdx="0" presStyleCnt="1"/>
      <dgm:spPr>
        <a:solidFill>
          <a:srgbClr val="C9DEDA"/>
        </a:solidFill>
        <a:ln>
          <a:solidFill>
            <a:schemeClr val="accent6">
              <a:lumMod val="75000"/>
            </a:schemeClr>
          </a:solidFill>
        </a:ln>
      </dgm:spPr>
    </dgm:pt>
    <dgm:pt modelId="{170F2D46-3EE7-41F9-B7C8-87DD1CBE0520}" type="pres">
      <dgm:prSet presAssocID="{999C27D0-5D09-438B-9238-C956155C7052}" presName="text" presStyleLbl="fgAcc0" presStyleIdx="0" presStyleCnt="1" custScaleX="300573" custScaleY="26436">
        <dgm:presLayoutVars>
          <dgm:chPref val="3"/>
        </dgm:presLayoutVars>
      </dgm:prSet>
      <dgm:spPr/>
    </dgm:pt>
    <dgm:pt modelId="{3992BECA-DA25-4AB0-99F0-D38D4BDFF778}" type="pres">
      <dgm:prSet presAssocID="{999C27D0-5D09-438B-9238-C956155C7052}" presName="hierChild2" presStyleCnt="0"/>
      <dgm:spPr/>
    </dgm:pt>
    <dgm:pt modelId="{D9627177-9535-429F-95A0-9A6A1E305CC8}" type="pres">
      <dgm:prSet presAssocID="{A89DDA5F-E5AB-49B9-8DE6-7DB71D9865B4}" presName="Name10" presStyleLbl="parChTrans1D2" presStyleIdx="0" presStyleCnt="3"/>
      <dgm:spPr/>
    </dgm:pt>
    <dgm:pt modelId="{6A931F49-1DB9-4057-822D-D57B2E5EFB7C}" type="pres">
      <dgm:prSet presAssocID="{5F68C442-69D9-48B6-9BC6-DE081D908F16}" presName="hierRoot2" presStyleCnt="0"/>
      <dgm:spPr/>
    </dgm:pt>
    <dgm:pt modelId="{EE8A1441-B708-41F8-A059-5B2B93D2E329}" type="pres">
      <dgm:prSet presAssocID="{5F68C442-69D9-48B6-9BC6-DE081D908F16}" presName="composite2" presStyleCnt="0"/>
      <dgm:spPr/>
    </dgm:pt>
    <dgm:pt modelId="{99DD19DD-AFC8-431A-BA13-0E4CD9BB6ECB}" type="pres">
      <dgm:prSet presAssocID="{5F68C442-69D9-48B6-9BC6-DE081D908F16}" presName="background2" presStyleLbl="node2" presStyleIdx="0" presStyleCnt="3"/>
      <dgm:spPr>
        <a:solidFill>
          <a:srgbClr val="C9DEDA"/>
        </a:solidFill>
        <a:ln>
          <a:solidFill>
            <a:schemeClr val="accent6">
              <a:lumMod val="75000"/>
            </a:schemeClr>
          </a:solidFill>
        </a:ln>
      </dgm:spPr>
    </dgm:pt>
    <dgm:pt modelId="{16962144-DEE8-4345-9ACE-1AFBC5C2CEE5}" type="pres">
      <dgm:prSet presAssocID="{5F68C442-69D9-48B6-9BC6-DE081D908F16}" presName="text2" presStyleLbl="fgAcc2" presStyleIdx="0" presStyleCnt="3" custScaleX="83626">
        <dgm:presLayoutVars>
          <dgm:chPref val="3"/>
        </dgm:presLayoutVars>
      </dgm:prSet>
      <dgm:spPr/>
    </dgm:pt>
    <dgm:pt modelId="{C40B72CA-64A0-425C-9A96-2668AF7B4B52}" type="pres">
      <dgm:prSet presAssocID="{5F68C442-69D9-48B6-9BC6-DE081D908F16}" presName="hierChild3" presStyleCnt="0"/>
      <dgm:spPr/>
    </dgm:pt>
    <dgm:pt modelId="{94E97A4E-A31C-47B0-AA76-C21875297457}" type="pres">
      <dgm:prSet presAssocID="{8291EEF6-3F3A-4044-81F5-06D8A99140A1}" presName="Name10" presStyleLbl="parChTrans1D2" presStyleIdx="1" presStyleCnt="3"/>
      <dgm:spPr/>
    </dgm:pt>
    <dgm:pt modelId="{FB4E5A31-1CC3-45DB-8571-27381CB28388}" type="pres">
      <dgm:prSet presAssocID="{EA858FF8-5928-4C47-AD86-E2F1DE33E27D}" presName="hierRoot2" presStyleCnt="0"/>
      <dgm:spPr/>
    </dgm:pt>
    <dgm:pt modelId="{172A9613-BE3A-43E5-BB52-11F35FC25DF7}" type="pres">
      <dgm:prSet presAssocID="{EA858FF8-5928-4C47-AD86-E2F1DE33E27D}" presName="composite2" presStyleCnt="0"/>
      <dgm:spPr/>
    </dgm:pt>
    <dgm:pt modelId="{8BE6CB08-B209-41DF-B758-5F81C94C3661}" type="pres">
      <dgm:prSet presAssocID="{EA858FF8-5928-4C47-AD86-E2F1DE33E27D}" presName="background2" presStyleLbl="node2" presStyleIdx="1" presStyleCnt="3"/>
      <dgm:spPr>
        <a:solidFill>
          <a:srgbClr val="C9DEDA"/>
        </a:solidFill>
        <a:ln>
          <a:solidFill>
            <a:schemeClr val="accent6">
              <a:lumMod val="75000"/>
            </a:schemeClr>
          </a:solidFill>
        </a:ln>
      </dgm:spPr>
    </dgm:pt>
    <dgm:pt modelId="{F5092D6D-3560-4409-88CB-495B68B9AE0D}" type="pres">
      <dgm:prSet presAssocID="{EA858FF8-5928-4C47-AD86-E2F1DE33E27D}" presName="text2" presStyleLbl="fgAcc2" presStyleIdx="1" presStyleCnt="3" custScaleX="153912">
        <dgm:presLayoutVars>
          <dgm:chPref val="3"/>
        </dgm:presLayoutVars>
      </dgm:prSet>
      <dgm:spPr/>
    </dgm:pt>
    <dgm:pt modelId="{8D0CBE22-C5DD-4480-BBBE-B7A4C1494091}" type="pres">
      <dgm:prSet presAssocID="{EA858FF8-5928-4C47-AD86-E2F1DE33E27D}" presName="hierChild3" presStyleCnt="0"/>
      <dgm:spPr/>
    </dgm:pt>
    <dgm:pt modelId="{5363DA3A-E87B-4C83-B78C-7D543FE682AC}" type="pres">
      <dgm:prSet presAssocID="{2A5F684A-A3F8-4DA1-8395-739EEFACBFC8}" presName="Name10" presStyleLbl="parChTrans1D2" presStyleIdx="2" presStyleCnt="3"/>
      <dgm:spPr/>
    </dgm:pt>
    <dgm:pt modelId="{1AFFBF7E-DFFB-4E1E-B26F-41B7C869E9B3}" type="pres">
      <dgm:prSet presAssocID="{AF3F229B-CA0A-4B74-9D75-FE382951A5C9}" presName="hierRoot2" presStyleCnt="0"/>
      <dgm:spPr/>
    </dgm:pt>
    <dgm:pt modelId="{08C465DD-17A4-4C4B-BACE-467CF37E17D3}" type="pres">
      <dgm:prSet presAssocID="{AF3F229B-CA0A-4B74-9D75-FE382951A5C9}" presName="composite2" presStyleCnt="0"/>
      <dgm:spPr/>
    </dgm:pt>
    <dgm:pt modelId="{3A7EFFA9-6299-425E-8849-A0B0AD690140}" type="pres">
      <dgm:prSet presAssocID="{AF3F229B-CA0A-4B74-9D75-FE382951A5C9}" presName="background2" presStyleLbl="node2" presStyleIdx="2" presStyleCnt="3"/>
      <dgm:spPr>
        <a:solidFill>
          <a:srgbClr val="C9DEDA"/>
        </a:solidFill>
        <a:ln>
          <a:solidFill>
            <a:schemeClr val="accent6">
              <a:lumMod val="75000"/>
            </a:schemeClr>
          </a:solidFill>
        </a:ln>
      </dgm:spPr>
    </dgm:pt>
    <dgm:pt modelId="{27A0AD47-5DF6-4770-B96A-E418D3C32CEC}" type="pres">
      <dgm:prSet presAssocID="{AF3F229B-CA0A-4B74-9D75-FE382951A5C9}" presName="text2" presStyleLbl="fgAcc2" presStyleIdx="2" presStyleCnt="3" custScaleX="102755">
        <dgm:presLayoutVars>
          <dgm:chPref val="3"/>
        </dgm:presLayoutVars>
      </dgm:prSet>
      <dgm:spPr/>
    </dgm:pt>
    <dgm:pt modelId="{E13021AE-7355-4906-A776-1B982BC5136B}" type="pres">
      <dgm:prSet presAssocID="{AF3F229B-CA0A-4B74-9D75-FE382951A5C9}" presName="hierChild3" presStyleCnt="0"/>
      <dgm:spPr/>
    </dgm:pt>
  </dgm:ptLst>
  <dgm:cxnLst>
    <dgm:cxn modelId="{B35B1505-7D9F-482B-BC2E-8D4599808653}" srcId="{FA8BE75E-BB58-495F-A6D7-1634227AA55D}" destId="{999C27D0-5D09-438B-9238-C956155C7052}" srcOrd="0" destOrd="0" parTransId="{F5F5EBA1-9549-43DA-9399-FE7409788F0F}" sibTransId="{CA13D398-1D98-4610-BD13-DC58D4530831}"/>
    <dgm:cxn modelId="{0CB0F631-EF18-4F72-9038-CA1D0843AA21}" type="presOf" srcId="{AF3F229B-CA0A-4B74-9D75-FE382951A5C9}" destId="{27A0AD47-5DF6-4770-B96A-E418D3C32CEC}" srcOrd="0" destOrd="0" presId="urn:microsoft.com/office/officeart/2005/8/layout/hierarchy1"/>
    <dgm:cxn modelId="{5CC2A636-7DAB-476F-B425-650D8870D706}" srcId="{999C27D0-5D09-438B-9238-C956155C7052}" destId="{EA858FF8-5928-4C47-AD86-E2F1DE33E27D}" srcOrd="1" destOrd="0" parTransId="{8291EEF6-3F3A-4044-81F5-06D8A99140A1}" sibTransId="{61FEF57F-CBAA-4092-868B-154F1BEE449A}"/>
    <dgm:cxn modelId="{F36EDE49-A9A4-4C38-981D-4F15D35A1722}" srcId="{999C27D0-5D09-438B-9238-C956155C7052}" destId="{5F68C442-69D9-48B6-9BC6-DE081D908F16}" srcOrd="0" destOrd="0" parTransId="{A89DDA5F-E5AB-49B9-8DE6-7DB71D9865B4}" sibTransId="{0EE95C20-0762-40EB-AC08-898CB38F0CC7}"/>
    <dgm:cxn modelId="{050DAB8D-71C0-4E8F-919B-038A41209618}" type="presOf" srcId="{A89DDA5F-E5AB-49B9-8DE6-7DB71D9865B4}" destId="{D9627177-9535-429F-95A0-9A6A1E305CC8}" srcOrd="0" destOrd="0" presId="urn:microsoft.com/office/officeart/2005/8/layout/hierarchy1"/>
    <dgm:cxn modelId="{500CAE8D-BC7E-43FE-904E-862638D9BF9A}" type="presOf" srcId="{5F68C442-69D9-48B6-9BC6-DE081D908F16}" destId="{16962144-DEE8-4345-9ACE-1AFBC5C2CEE5}" srcOrd="0" destOrd="0" presId="urn:microsoft.com/office/officeart/2005/8/layout/hierarchy1"/>
    <dgm:cxn modelId="{CFB5E9A0-8369-416A-900F-6490F351067E}" type="presOf" srcId="{2A5F684A-A3F8-4DA1-8395-739EEFACBFC8}" destId="{5363DA3A-E87B-4C83-B78C-7D543FE682AC}" srcOrd="0" destOrd="0" presId="urn:microsoft.com/office/officeart/2005/8/layout/hierarchy1"/>
    <dgm:cxn modelId="{4BEB2BAA-69B7-46E0-9299-D2417E69342B}" type="presOf" srcId="{999C27D0-5D09-438B-9238-C956155C7052}" destId="{170F2D46-3EE7-41F9-B7C8-87DD1CBE0520}" srcOrd="0" destOrd="0" presId="urn:microsoft.com/office/officeart/2005/8/layout/hierarchy1"/>
    <dgm:cxn modelId="{B6F041C4-0169-4F4D-A6B5-03F70D616060}" srcId="{999C27D0-5D09-438B-9238-C956155C7052}" destId="{AF3F229B-CA0A-4B74-9D75-FE382951A5C9}" srcOrd="2" destOrd="0" parTransId="{2A5F684A-A3F8-4DA1-8395-739EEFACBFC8}" sibTransId="{A1B327A2-9DB9-4584-B854-0491FCAC6E9E}"/>
    <dgm:cxn modelId="{F8BD21D1-C048-4065-95E5-21BBCE5C1559}" type="presOf" srcId="{EA858FF8-5928-4C47-AD86-E2F1DE33E27D}" destId="{F5092D6D-3560-4409-88CB-495B68B9AE0D}" srcOrd="0" destOrd="0" presId="urn:microsoft.com/office/officeart/2005/8/layout/hierarchy1"/>
    <dgm:cxn modelId="{3514A6E3-54A6-4750-B6F4-5CED52B9E179}" type="presOf" srcId="{FA8BE75E-BB58-495F-A6D7-1634227AA55D}" destId="{E276E8B9-6137-409E-A987-0BC3070CFD40}" srcOrd="0" destOrd="0" presId="urn:microsoft.com/office/officeart/2005/8/layout/hierarchy1"/>
    <dgm:cxn modelId="{F402D2FA-ED3F-43EB-87A1-040EB499D0B3}" type="presOf" srcId="{8291EEF6-3F3A-4044-81F5-06D8A99140A1}" destId="{94E97A4E-A31C-47B0-AA76-C21875297457}" srcOrd="0" destOrd="0" presId="urn:microsoft.com/office/officeart/2005/8/layout/hierarchy1"/>
    <dgm:cxn modelId="{173C6A31-5888-4146-8CE9-20E8D39EC632}" type="presParOf" srcId="{E276E8B9-6137-409E-A987-0BC3070CFD40}" destId="{6F4823B5-889D-4CFA-B6B1-BCEC8562C444}" srcOrd="0" destOrd="0" presId="urn:microsoft.com/office/officeart/2005/8/layout/hierarchy1"/>
    <dgm:cxn modelId="{2E449A6C-A635-4C80-AC25-4B1AFBF70D60}" type="presParOf" srcId="{6F4823B5-889D-4CFA-B6B1-BCEC8562C444}" destId="{08BA7E25-2010-4166-B327-1E0F43DA2A3B}" srcOrd="0" destOrd="0" presId="urn:microsoft.com/office/officeart/2005/8/layout/hierarchy1"/>
    <dgm:cxn modelId="{A008D8FA-3D27-4856-80BD-9053B59D1187}" type="presParOf" srcId="{08BA7E25-2010-4166-B327-1E0F43DA2A3B}" destId="{B7209AC8-8BB3-4D9C-BE98-236B52EA9025}" srcOrd="0" destOrd="0" presId="urn:microsoft.com/office/officeart/2005/8/layout/hierarchy1"/>
    <dgm:cxn modelId="{B9C27977-C389-4C76-83B9-147101F972B1}" type="presParOf" srcId="{08BA7E25-2010-4166-B327-1E0F43DA2A3B}" destId="{170F2D46-3EE7-41F9-B7C8-87DD1CBE0520}" srcOrd="1" destOrd="0" presId="urn:microsoft.com/office/officeart/2005/8/layout/hierarchy1"/>
    <dgm:cxn modelId="{0A946F85-AFE1-49DF-867E-2EEA88B25E9A}" type="presParOf" srcId="{6F4823B5-889D-4CFA-B6B1-BCEC8562C444}" destId="{3992BECA-DA25-4AB0-99F0-D38D4BDFF778}" srcOrd="1" destOrd="0" presId="urn:microsoft.com/office/officeart/2005/8/layout/hierarchy1"/>
    <dgm:cxn modelId="{1A5EA8F9-7F3F-4D18-8CD8-1C278F24FFFB}" type="presParOf" srcId="{3992BECA-DA25-4AB0-99F0-D38D4BDFF778}" destId="{D9627177-9535-429F-95A0-9A6A1E305CC8}" srcOrd="0" destOrd="0" presId="urn:microsoft.com/office/officeart/2005/8/layout/hierarchy1"/>
    <dgm:cxn modelId="{C39C2738-043C-4631-968F-1328717D7777}" type="presParOf" srcId="{3992BECA-DA25-4AB0-99F0-D38D4BDFF778}" destId="{6A931F49-1DB9-4057-822D-D57B2E5EFB7C}" srcOrd="1" destOrd="0" presId="urn:microsoft.com/office/officeart/2005/8/layout/hierarchy1"/>
    <dgm:cxn modelId="{0E298B59-CEB6-4453-926D-25AAD4349A36}" type="presParOf" srcId="{6A931F49-1DB9-4057-822D-D57B2E5EFB7C}" destId="{EE8A1441-B708-41F8-A059-5B2B93D2E329}" srcOrd="0" destOrd="0" presId="urn:microsoft.com/office/officeart/2005/8/layout/hierarchy1"/>
    <dgm:cxn modelId="{BBEBF344-B36F-43FE-8480-E4F0A961BA19}" type="presParOf" srcId="{EE8A1441-B708-41F8-A059-5B2B93D2E329}" destId="{99DD19DD-AFC8-431A-BA13-0E4CD9BB6ECB}" srcOrd="0" destOrd="0" presId="urn:microsoft.com/office/officeart/2005/8/layout/hierarchy1"/>
    <dgm:cxn modelId="{821B16EE-C480-440F-8DAD-ECE590810E18}" type="presParOf" srcId="{EE8A1441-B708-41F8-A059-5B2B93D2E329}" destId="{16962144-DEE8-4345-9ACE-1AFBC5C2CEE5}" srcOrd="1" destOrd="0" presId="urn:microsoft.com/office/officeart/2005/8/layout/hierarchy1"/>
    <dgm:cxn modelId="{31051BCA-EF11-4DA8-9A29-46A42667B844}" type="presParOf" srcId="{6A931F49-1DB9-4057-822D-D57B2E5EFB7C}" destId="{C40B72CA-64A0-425C-9A96-2668AF7B4B52}" srcOrd="1" destOrd="0" presId="urn:microsoft.com/office/officeart/2005/8/layout/hierarchy1"/>
    <dgm:cxn modelId="{C1880795-8F6F-48A7-8594-AA2EC95EC709}" type="presParOf" srcId="{3992BECA-DA25-4AB0-99F0-D38D4BDFF778}" destId="{94E97A4E-A31C-47B0-AA76-C21875297457}" srcOrd="2" destOrd="0" presId="urn:microsoft.com/office/officeart/2005/8/layout/hierarchy1"/>
    <dgm:cxn modelId="{91978CCF-3577-4BE6-A849-D5C6FBBD8FDF}" type="presParOf" srcId="{3992BECA-DA25-4AB0-99F0-D38D4BDFF778}" destId="{FB4E5A31-1CC3-45DB-8571-27381CB28388}" srcOrd="3" destOrd="0" presId="urn:microsoft.com/office/officeart/2005/8/layout/hierarchy1"/>
    <dgm:cxn modelId="{D70D3471-B7A5-41FD-A9E9-0D5A8D030C96}" type="presParOf" srcId="{FB4E5A31-1CC3-45DB-8571-27381CB28388}" destId="{172A9613-BE3A-43E5-BB52-11F35FC25DF7}" srcOrd="0" destOrd="0" presId="urn:microsoft.com/office/officeart/2005/8/layout/hierarchy1"/>
    <dgm:cxn modelId="{018F7325-8D8F-420D-9DE1-1AEC90C4C2CC}" type="presParOf" srcId="{172A9613-BE3A-43E5-BB52-11F35FC25DF7}" destId="{8BE6CB08-B209-41DF-B758-5F81C94C3661}" srcOrd="0" destOrd="0" presId="urn:microsoft.com/office/officeart/2005/8/layout/hierarchy1"/>
    <dgm:cxn modelId="{8521C3B0-5FD6-401B-8BA5-B9CEDBC55FE5}" type="presParOf" srcId="{172A9613-BE3A-43E5-BB52-11F35FC25DF7}" destId="{F5092D6D-3560-4409-88CB-495B68B9AE0D}" srcOrd="1" destOrd="0" presId="urn:microsoft.com/office/officeart/2005/8/layout/hierarchy1"/>
    <dgm:cxn modelId="{D98CB366-379E-4769-9AEE-CD7D90143960}" type="presParOf" srcId="{FB4E5A31-1CC3-45DB-8571-27381CB28388}" destId="{8D0CBE22-C5DD-4480-BBBE-B7A4C1494091}" srcOrd="1" destOrd="0" presId="urn:microsoft.com/office/officeart/2005/8/layout/hierarchy1"/>
    <dgm:cxn modelId="{08E77DEC-3BEC-4C0C-AB1F-E4BFD199EC1B}" type="presParOf" srcId="{3992BECA-DA25-4AB0-99F0-D38D4BDFF778}" destId="{5363DA3A-E87B-4C83-B78C-7D543FE682AC}" srcOrd="4" destOrd="0" presId="urn:microsoft.com/office/officeart/2005/8/layout/hierarchy1"/>
    <dgm:cxn modelId="{33A2ACC5-7FC8-4DF7-9C8F-62E44FF8F161}" type="presParOf" srcId="{3992BECA-DA25-4AB0-99F0-D38D4BDFF778}" destId="{1AFFBF7E-DFFB-4E1E-B26F-41B7C869E9B3}" srcOrd="5" destOrd="0" presId="urn:microsoft.com/office/officeart/2005/8/layout/hierarchy1"/>
    <dgm:cxn modelId="{54C6E1F1-3CE2-4C1B-BFAF-8F150D468BE0}" type="presParOf" srcId="{1AFFBF7E-DFFB-4E1E-B26F-41B7C869E9B3}" destId="{08C465DD-17A4-4C4B-BACE-467CF37E17D3}" srcOrd="0" destOrd="0" presId="urn:microsoft.com/office/officeart/2005/8/layout/hierarchy1"/>
    <dgm:cxn modelId="{A21DA228-8CB7-4013-B9F9-36DFCE5AA4B7}" type="presParOf" srcId="{08C465DD-17A4-4C4B-BACE-467CF37E17D3}" destId="{3A7EFFA9-6299-425E-8849-A0B0AD690140}" srcOrd="0" destOrd="0" presId="urn:microsoft.com/office/officeart/2005/8/layout/hierarchy1"/>
    <dgm:cxn modelId="{71286F3F-581B-4A6B-9ADD-182F86E6304D}" type="presParOf" srcId="{08C465DD-17A4-4C4B-BACE-467CF37E17D3}" destId="{27A0AD47-5DF6-4770-B96A-E418D3C32CEC}" srcOrd="1" destOrd="0" presId="urn:microsoft.com/office/officeart/2005/8/layout/hierarchy1"/>
    <dgm:cxn modelId="{6DC6CF17-DFAB-42EF-A9FE-EA184BDEAA6A}" type="presParOf" srcId="{1AFFBF7E-DFFB-4E1E-B26F-41B7C869E9B3}" destId="{E13021AE-7355-4906-A776-1B982BC5136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3DA3A-E87B-4C83-B78C-7D543FE682AC}">
      <dsp:nvSpPr>
        <dsp:cNvPr id="0" name=""/>
        <dsp:cNvSpPr/>
      </dsp:nvSpPr>
      <dsp:spPr>
        <a:xfrm>
          <a:off x="3989419" y="885940"/>
          <a:ext cx="2919457" cy="6022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10394"/>
              </a:lnTo>
              <a:lnTo>
                <a:pt x="2919457" y="410394"/>
              </a:lnTo>
              <a:lnTo>
                <a:pt x="2919457" y="602218"/>
              </a:lnTo>
            </a:path>
          </a:pathLst>
        </a:custGeom>
        <a:noFill/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E97A4E-A31C-47B0-AA76-C21875297457}">
      <dsp:nvSpPr>
        <dsp:cNvPr id="0" name=""/>
        <dsp:cNvSpPr/>
      </dsp:nvSpPr>
      <dsp:spPr>
        <a:xfrm>
          <a:off x="3791370" y="885940"/>
          <a:ext cx="198048" cy="602218"/>
        </a:xfrm>
        <a:custGeom>
          <a:avLst/>
          <a:gdLst/>
          <a:ahLst/>
          <a:cxnLst/>
          <a:rect l="0" t="0" r="0" b="0"/>
          <a:pathLst>
            <a:path>
              <a:moveTo>
                <a:pt x="198048" y="0"/>
              </a:moveTo>
              <a:lnTo>
                <a:pt x="198048" y="410394"/>
              </a:lnTo>
              <a:lnTo>
                <a:pt x="0" y="410394"/>
              </a:lnTo>
              <a:lnTo>
                <a:pt x="0" y="602218"/>
              </a:lnTo>
            </a:path>
          </a:pathLst>
        </a:custGeom>
        <a:noFill/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27177-9535-429F-95A0-9A6A1E305CC8}">
      <dsp:nvSpPr>
        <dsp:cNvPr id="0" name=""/>
        <dsp:cNvSpPr/>
      </dsp:nvSpPr>
      <dsp:spPr>
        <a:xfrm>
          <a:off x="871912" y="885940"/>
          <a:ext cx="3117506" cy="602218"/>
        </a:xfrm>
        <a:custGeom>
          <a:avLst/>
          <a:gdLst/>
          <a:ahLst/>
          <a:cxnLst/>
          <a:rect l="0" t="0" r="0" b="0"/>
          <a:pathLst>
            <a:path>
              <a:moveTo>
                <a:pt x="3117506" y="0"/>
              </a:moveTo>
              <a:lnTo>
                <a:pt x="3117506" y="410394"/>
              </a:lnTo>
              <a:lnTo>
                <a:pt x="0" y="410394"/>
              </a:lnTo>
              <a:lnTo>
                <a:pt x="0" y="602218"/>
              </a:lnTo>
            </a:path>
          </a:pathLst>
        </a:custGeom>
        <a:noFill/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209AC8-8BB3-4D9C-BE98-236B52EA9025}">
      <dsp:nvSpPr>
        <dsp:cNvPr id="0" name=""/>
        <dsp:cNvSpPr/>
      </dsp:nvSpPr>
      <dsp:spPr>
        <a:xfrm>
          <a:off x="877487" y="538341"/>
          <a:ext cx="6223862" cy="347599"/>
        </a:xfrm>
        <a:prstGeom prst="roundRect">
          <a:avLst>
            <a:gd name="adj" fmla="val 10000"/>
          </a:avLst>
        </a:prstGeom>
        <a:solidFill>
          <a:srgbClr val="C9DEDA"/>
        </a:solidFill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0F2D46-3EE7-41F9-B7C8-87DD1CBE0520}">
      <dsp:nvSpPr>
        <dsp:cNvPr id="0" name=""/>
        <dsp:cNvSpPr/>
      </dsp:nvSpPr>
      <dsp:spPr>
        <a:xfrm>
          <a:off x="1107561" y="756911"/>
          <a:ext cx="6223862" cy="347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rgbClr val="F4860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Bookman Old Style" pitchFamily="18" charset="0"/>
            </a:rPr>
            <a:t>Доходы бюджета – безвозмездные и безвозвратные поступления денежных средств</a:t>
          </a:r>
        </a:p>
      </dsp:txBody>
      <dsp:txXfrm>
        <a:off x="1117742" y="767092"/>
        <a:ext cx="6203500" cy="327237"/>
      </dsp:txXfrm>
    </dsp:sp>
    <dsp:sp modelId="{99DD19DD-AFC8-431A-BA13-0E4CD9BB6ECB}">
      <dsp:nvSpPr>
        <dsp:cNvPr id="0" name=""/>
        <dsp:cNvSpPr/>
      </dsp:nvSpPr>
      <dsp:spPr>
        <a:xfrm>
          <a:off x="6105" y="1488159"/>
          <a:ext cx="1731615" cy="1314872"/>
        </a:xfrm>
        <a:prstGeom prst="roundRect">
          <a:avLst>
            <a:gd name="adj" fmla="val 10000"/>
          </a:avLst>
        </a:prstGeom>
        <a:solidFill>
          <a:srgbClr val="C9DEDA"/>
        </a:solidFill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962144-DEE8-4345-9ACE-1AFBC5C2CEE5}">
      <dsp:nvSpPr>
        <dsp:cNvPr id="0" name=""/>
        <dsp:cNvSpPr/>
      </dsp:nvSpPr>
      <dsp:spPr>
        <a:xfrm>
          <a:off x="236179" y="1706729"/>
          <a:ext cx="1731615" cy="131487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rgbClr val="F4860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man Old Style" pitchFamily="18" charset="0"/>
            </a:rPr>
            <a:t>Налоговые доходы  </a:t>
          </a:r>
          <a:r>
            <a:rPr lang="ru-RU" sz="1200" kern="1200" dirty="0">
              <a:latin typeface="Bookman Old Style" pitchFamily="18" charset="0"/>
            </a:rPr>
            <a:t>- поступления в бюджет от уплаты налогов, установленных Налоговым кодексом РФ</a:t>
          </a:r>
        </a:p>
      </dsp:txBody>
      <dsp:txXfrm>
        <a:off x="274690" y="1745240"/>
        <a:ext cx="1654593" cy="1237850"/>
      </dsp:txXfrm>
    </dsp:sp>
    <dsp:sp modelId="{8BE6CB08-B209-41DF-B758-5F81C94C3661}">
      <dsp:nvSpPr>
        <dsp:cNvPr id="0" name=""/>
        <dsp:cNvSpPr/>
      </dsp:nvSpPr>
      <dsp:spPr>
        <a:xfrm>
          <a:off x="2197868" y="1488159"/>
          <a:ext cx="3187003" cy="1314872"/>
        </a:xfrm>
        <a:prstGeom prst="roundRect">
          <a:avLst>
            <a:gd name="adj" fmla="val 10000"/>
          </a:avLst>
        </a:prstGeom>
        <a:solidFill>
          <a:srgbClr val="C9DEDA"/>
        </a:solidFill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092D6D-3560-4409-88CB-495B68B9AE0D}">
      <dsp:nvSpPr>
        <dsp:cNvPr id="0" name=""/>
        <dsp:cNvSpPr/>
      </dsp:nvSpPr>
      <dsp:spPr>
        <a:xfrm>
          <a:off x="2427942" y="1706729"/>
          <a:ext cx="3187003" cy="131487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rgbClr val="F4860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man Old Style" pitchFamily="18" charset="0"/>
            </a:rPr>
            <a:t>Неналоговые доходы </a:t>
          </a:r>
          <a:r>
            <a:rPr lang="ru-RU" sz="1200" kern="1200" dirty="0">
              <a:latin typeface="Bookman Old Style" pitchFamily="18" charset="0"/>
            </a:rPr>
            <a:t>- платежи от предоставления государством в пользование имущества и природных ресурсов, от различного вида услуг, а также платежи в виде штрафов или иных санкций за нарушение законодательства, безвозмездные перечисления от физических и юридических лиц</a:t>
          </a:r>
        </a:p>
      </dsp:txBody>
      <dsp:txXfrm>
        <a:off x="2466453" y="1745240"/>
        <a:ext cx="3109981" cy="1237850"/>
      </dsp:txXfrm>
    </dsp:sp>
    <dsp:sp modelId="{3A7EFFA9-6299-425E-8849-A0B0AD690140}">
      <dsp:nvSpPr>
        <dsp:cNvPr id="0" name=""/>
        <dsp:cNvSpPr/>
      </dsp:nvSpPr>
      <dsp:spPr>
        <a:xfrm>
          <a:off x="5845019" y="1488159"/>
          <a:ext cx="2127712" cy="1314872"/>
        </a:xfrm>
        <a:prstGeom prst="roundRect">
          <a:avLst>
            <a:gd name="adj" fmla="val 10000"/>
          </a:avLst>
        </a:prstGeom>
        <a:solidFill>
          <a:srgbClr val="C9DEDA"/>
        </a:solidFill>
        <a:ln w="15875" cap="flat" cmpd="sng" algn="ctr">
          <a:solidFill>
            <a:schemeClr val="accent6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A0AD47-5DF6-4770-B96A-E418D3C32CEC}">
      <dsp:nvSpPr>
        <dsp:cNvPr id="0" name=""/>
        <dsp:cNvSpPr/>
      </dsp:nvSpPr>
      <dsp:spPr>
        <a:xfrm>
          <a:off x="6075093" y="1706729"/>
          <a:ext cx="2127712" cy="131487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5875" cap="flat" cmpd="sng" algn="ctr">
          <a:solidFill>
            <a:srgbClr val="F4860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latin typeface="Bookman Old Style" pitchFamily="18" charset="0"/>
            </a:rPr>
            <a:t>Безвозмездные поступления </a:t>
          </a:r>
          <a:r>
            <a:rPr lang="ru-RU" sz="1200" kern="1200" dirty="0">
              <a:latin typeface="Bookman Old Style" pitchFamily="18" charset="0"/>
            </a:rPr>
            <a:t>– финансовая помощь из бюджетов других уровней (межбюджетные трансферты) </a:t>
          </a:r>
        </a:p>
      </dsp:txBody>
      <dsp:txXfrm>
        <a:off x="6113604" y="1745240"/>
        <a:ext cx="2050690" cy="1237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0.88889</cdr:x>
      <cdr:y>0</cdr:y>
    </cdr:from>
    <cdr:to>
      <cdr:x>1</cdr:x>
      <cdr:y>0.1051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:a16="http://schemas.microsoft.com/office/drawing/2014/main" id="{AA302D71-ED0E-4AF4-8474-31D7242A5336}"/>
            </a:ext>
          </a:extLst>
        </cdr:cNvPr>
        <cdr:cNvSpPr/>
      </cdr:nvSpPr>
      <cdr:spPr>
        <a:xfrm xmlns:a="http://schemas.openxmlformats.org/drawingml/2006/main">
          <a:off x="6336704" y="0"/>
          <a:ext cx="792088" cy="25720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dirty="0">
              <a:solidFill>
                <a:schemeClr val="tx1"/>
              </a:solidFill>
            </a:rPr>
            <a:t>тыс.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0.12451</cdr:y>
    </cdr:from>
    <cdr:to>
      <cdr:x>0.37466</cdr:x>
      <cdr:y>0.59137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B09E37E4-664A-41D4-808F-34732C58F4E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504056"/>
          <a:ext cx="2517866" cy="1889924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E9481E-7B32-4DF3-A81A-FA8329AE22F1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1D009B-9482-4B32-9A59-2C96925020E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80121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42D64-AA03-4E58-B720-E73D64726F60}" type="datetimeFigureOut">
              <a:rPr lang="ru-RU" smtClean="0"/>
              <a:t>20.11.2025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ED5C42-E764-4A45-A27C-2F76408AA79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6118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ED5C42-E764-4A45-A27C-2F76408AA79B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415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20.11.2025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7" r:id="rId1"/>
    <p:sldLayoutId id="2147484778" r:id="rId2"/>
    <p:sldLayoutId id="2147484779" r:id="rId3"/>
    <p:sldLayoutId id="2147484780" r:id="rId4"/>
    <p:sldLayoutId id="2147484781" r:id="rId5"/>
    <p:sldLayoutId id="2147484782" r:id="rId6"/>
    <p:sldLayoutId id="2147484783" r:id="rId7"/>
    <p:sldLayoutId id="2147484784" r:id="rId8"/>
    <p:sldLayoutId id="2147484785" r:id="rId9"/>
    <p:sldLayoutId id="2147484786" r:id="rId10"/>
    <p:sldLayoutId id="2147484787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chart" Target="../charts/chart4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4052" y="4293096"/>
            <a:ext cx="6744332" cy="1388165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>
                <a:latin typeface="Bookman Old Style" panose="02050604050505020204" pitchFamily="18" charset="0"/>
              </a:rPr>
              <a:t>к проекту решения Совета Натальинского муниципального образования «О бюджете Натальинского сельского поселения на 2026 год и плановый период 2027 и 2028 годов»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9100" y="2564904"/>
            <a:ext cx="8305800" cy="922036"/>
          </a:xfrm>
        </p:spPr>
        <p:txBody>
          <a:bodyPr>
            <a:normAutofit/>
          </a:bodyPr>
          <a:lstStyle/>
          <a:p>
            <a:pPr marL="182880" indent="0" algn="ctr">
              <a:buNone/>
            </a:pPr>
            <a:r>
              <a:rPr lang="ru-RU" sz="4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</a:rPr>
              <a:t>Бюджет для граждан</a:t>
            </a:r>
          </a:p>
        </p:txBody>
      </p:sp>
      <p:pic>
        <p:nvPicPr>
          <p:cNvPr id="3074" name="Picture 2" descr="http://xn--80aaylheh1a6g.xn--p1ai/wp-content/uploads/2014/07/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4006" y="409128"/>
            <a:ext cx="1515988" cy="1835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971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>
            <a:spLocks/>
          </p:cNvSpPr>
          <p:nvPr/>
        </p:nvSpPr>
        <p:spPr>
          <a:xfrm>
            <a:off x="752633" y="1435468"/>
            <a:ext cx="7596337" cy="1477328"/>
          </a:xfrm>
          <a:custGeom>
            <a:avLst/>
            <a:gdLst>
              <a:gd name="connsiteX0" fmla="*/ 0 w 8568952"/>
              <a:gd name="connsiteY0" fmla="*/ 0 h 6194003"/>
              <a:gd name="connsiteX1" fmla="*/ 8568952 w 8568952"/>
              <a:gd name="connsiteY1" fmla="*/ 0 h 6194003"/>
              <a:gd name="connsiteX2" fmla="*/ 8568952 w 8568952"/>
              <a:gd name="connsiteY2" fmla="*/ 6194003 h 6194003"/>
              <a:gd name="connsiteX3" fmla="*/ 0 w 8568952"/>
              <a:gd name="connsiteY3" fmla="*/ 6194003 h 6194003"/>
              <a:gd name="connsiteX4" fmla="*/ 0 w 8568952"/>
              <a:gd name="connsiteY4" fmla="*/ 0 h 6194003"/>
              <a:gd name="connsiteX0" fmla="*/ 1828800 w 8568952"/>
              <a:gd name="connsiteY0" fmla="*/ 0 h 6204889"/>
              <a:gd name="connsiteX1" fmla="*/ 8568952 w 8568952"/>
              <a:gd name="connsiteY1" fmla="*/ 10886 h 6204889"/>
              <a:gd name="connsiteX2" fmla="*/ 8568952 w 8568952"/>
              <a:gd name="connsiteY2" fmla="*/ 6204889 h 6204889"/>
              <a:gd name="connsiteX3" fmla="*/ 0 w 8568952"/>
              <a:gd name="connsiteY3" fmla="*/ 6204889 h 6204889"/>
              <a:gd name="connsiteX4" fmla="*/ 1828800 w 8568952"/>
              <a:gd name="connsiteY4" fmla="*/ 0 h 6204889"/>
              <a:gd name="connsiteX0" fmla="*/ 1828800 w 8568952"/>
              <a:gd name="connsiteY0" fmla="*/ 0 h 6204889"/>
              <a:gd name="connsiteX1" fmla="*/ 8568952 w 8568952"/>
              <a:gd name="connsiteY1" fmla="*/ 10886 h 6204889"/>
              <a:gd name="connsiteX2" fmla="*/ 8568952 w 8568952"/>
              <a:gd name="connsiteY2" fmla="*/ 6204889 h 6204889"/>
              <a:gd name="connsiteX3" fmla="*/ 0 w 8568952"/>
              <a:gd name="connsiteY3" fmla="*/ 6204889 h 6204889"/>
              <a:gd name="connsiteX4" fmla="*/ 1828800 w 8568952"/>
              <a:gd name="connsiteY4" fmla="*/ 0 h 6204889"/>
              <a:gd name="connsiteX0" fmla="*/ 2510287 w 8568952"/>
              <a:gd name="connsiteY0" fmla="*/ 0 h 6204889"/>
              <a:gd name="connsiteX1" fmla="*/ 8568952 w 8568952"/>
              <a:gd name="connsiteY1" fmla="*/ 10886 h 6204889"/>
              <a:gd name="connsiteX2" fmla="*/ 8568952 w 8568952"/>
              <a:gd name="connsiteY2" fmla="*/ 6204889 h 6204889"/>
              <a:gd name="connsiteX3" fmla="*/ 0 w 8568952"/>
              <a:gd name="connsiteY3" fmla="*/ 6204889 h 6204889"/>
              <a:gd name="connsiteX4" fmla="*/ 2510287 w 8568952"/>
              <a:gd name="connsiteY4" fmla="*/ 0 h 6204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68952" h="6204889">
                <a:moveTo>
                  <a:pt x="2510287" y="0"/>
                </a:moveTo>
                <a:lnTo>
                  <a:pt x="8568952" y="10886"/>
                </a:lnTo>
                <a:lnTo>
                  <a:pt x="8568952" y="6204889"/>
                </a:lnTo>
                <a:lnTo>
                  <a:pt x="0" y="6204889"/>
                </a:lnTo>
                <a:cubicBezTo>
                  <a:pt x="609600" y="4136593"/>
                  <a:pt x="2542945" y="2307781"/>
                  <a:pt x="2510287" y="0"/>
                </a:cubicBezTo>
                <a:close/>
              </a:path>
            </a:pathLst>
          </a:cu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  <a:tabLst>
                <a:tab pos="357188" algn="l"/>
              </a:tabLst>
            </a:pPr>
            <a:r>
              <a:rPr lang="ru-RU" sz="1600" dirty="0">
                <a:latin typeface="Bookman Old Style" panose="02050604050505020204" pitchFamily="18" charset="0"/>
              </a:rPr>
              <a:t>	</a:t>
            </a:r>
            <a:r>
              <a:rPr lang="ru-RU" sz="2000" dirty="0">
                <a:latin typeface="Bookman Old Style" panose="02050604050505020204" pitchFamily="18" charset="0"/>
              </a:rPr>
              <a:t>Мы представляем Вашему вниманию «Бюджет для граждан», целью которого является ознакомить всех желающих с основными положениями и параметрами проекта бюджета Натальинского </a:t>
            </a:r>
            <a:r>
              <a:rPr lang="ru-RU" sz="2000">
                <a:latin typeface="Bookman Old Style" panose="02050604050505020204" pitchFamily="18" charset="0"/>
              </a:rPr>
              <a:t>сельского поселения </a:t>
            </a:r>
            <a:r>
              <a:rPr lang="ru-RU" sz="2000" dirty="0">
                <a:latin typeface="Bookman Old Style" panose="02050604050505020204" pitchFamily="18" charset="0"/>
              </a:rPr>
              <a:t>на 2026 год и плановый период 2027 и 2028 годов.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74438" y="512138"/>
            <a:ext cx="63527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Bookman Old Style" panose="02050604050505020204" pitchFamily="18" charset="0"/>
              </a:rPr>
              <a:t>Уважаемые жители Натальинского муниципального образования!</a:t>
            </a:r>
          </a:p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734378" y="3256760"/>
            <a:ext cx="76752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tabLst>
                <a:tab pos="357188" algn="l"/>
              </a:tabLst>
            </a:pPr>
            <a:r>
              <a:rPr lang="ru-RU" dirty="0">
                <a:latin typeface="Bookman Old Style" panose="02050604050505020204" pitchFamily="18" charset="0"/>
              </a:rPr>
              <a:t>	</a:t>
            </a:r>
            <a:r>
              <a:rPr lang="ru-RU" sz="2000" dirty="0">
                <a:latin typeface="Bookman Old Style" panose="02050604050505020204" pitchFamily="18" charset="0"/>
              </a:rPr>
              <a:t>Главное направление проекта «Бюджет для граждан» – это обеспечения открытости и прозрачности бюджета.</a:t>
            </a:r>
          </a:p>
        </p:txBody>
      </p:sp>
      <p:pic>
        <p:nvPicPr>
          <p:cNvPr id="14" name="Рисунок 13" descr="https://avatars.mds.yandex.net/get-zen_doc/1572663/pub_5d094eb94d242900af2e84d9_5d09d1b10e04e300af073518/scale_120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93096"/>
            <a:ext cx="6912768" cy="2160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069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348"/>
            <a:ext cx="8229600" cy="1038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ОСНОВНЫЕ ПАРАМЕТРЫ БЮДЖЕТА </a:t>
            </a:r>
            <a:br>
              <a:rPr lang="ru-RU" alt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Натальинского сельского поселения</a:t>
            </a:r>
            <a:br>
              <a:rPr lang="ru-RU" alt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 2026 год и плановый период 2027 и 2028 годов</a:t>
            </a:r>
            <a:endParaRPr lang="ru-RU" sz="20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83840" y="1312292"/>
          <a:ext cx="4632176" cy="2548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3939372"/>
              </p:ext>
            </p:extLst>
          </p:nvPr>
        </p:nvGraphicFramePr>
        <p:xfrm>
          <a:off x="411060" y="1577129"/>
          <a:ext cx="8355404" cy="31565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959">
                  <a:extLst>
                    <a:ext uri="{9D8B030D-6E8A-4147-A177-3AD203B41FA5}">
                      <a16:colId xmlns:a16="http://schemas.microsoft.com/office/drawing/2014/main" val="2426924938"/>
                    </a:ext>
                  </a:extLst>
                </a:gridCol>
                <a:gridCol w="2521597">
                  <a:extLst>
                    <a:ext uri="{9D8B030D-6E8A-4147-A177-3AD203B41FA5}">
                      <a16:colId xmlns:a16="http://schemas.microsoft.com/office/drawing/2014/main" val="588019038"/>
                    </a:ext>
                  </a:extLst>
                </a:gridCol>
                <a:gridCol w="1017180">
                  <a:extLst>
                    <a:ext uri="{9D8B030D-6E8A-4147-A177-3AD203B41FA5}">
                      <a16:colId xmlns:a16="http://schemas.microsoft.com/office/drawing/2014/main" val="3691751217"/>
                    </a:ext>
                  </a:extLst>
                </a:gridCol>
                <a:gridCol w="1168258">
                  <a:extLst>
                    <a:ext uri="{9D8B030D-6E8A-4147-A177-3AD203B41FA5}">
                      <a16:colId xmlns:a16="http://schemas.microsoft.com/office/drawing/2014/main" val="3500677374"/>
                    </a:ext>
                  </a:extLst>
                </a:gridCol>
                <a:gridCol w="1075803">
                  <a:extLst>
                    <a:ext uri="{9D8B030D-6E8A-4147-A177-3AD203B41FA5}">
                      <a16:colId xmlns:a16="http://schemas.microsoft.com/office/drawing/2014/main" val="505188091"/>
                    </a:ext>
                  </a:extLst>
                </a:gridCol>
                <a:gridCol w="1075803">
                  <a:extLst>
                    <a:ext uri="{9D8B030D-6E8A-4147-A177-3AD203B41FA5}">
                      <a16:colId xmlns:a16="http://schemas.microsoft.com/office/drawing/2014/main" val="3682253679"/>
                    </a:ext>
                  </a:extLst>
                </a:gridCol>
                <a:gridCol w="1075804">
                  <a:extLst>
                    <a:ext uri="{9D8B030D-6E8A-4147-A177-3AD203B41FA5}">
                      <a16:colId xmlns:a16="http://schemas.microsoft.com/office/drawing/2014/main" val="3588429007"/>
                    </a:ext>
                  </a:extLst>
                </a:gridCol>
              </a:tblGrid>
              <a:tr h="6659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Показатели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2024 год (факт)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2025 года                      (ожидаемое исполнение)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на 2026 год 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на 2027 год 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на 2028 год 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972598"/>
                  </a:ext>
                </a:extLst>
              </a:tr>
              <a:tr h="42141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Доходы бюджета (тыс. руб.),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213 342,5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292 445,9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118 670,1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96 871,2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101 877,6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5038072"/>
                  </a:ext>
                </a:extLst>
              </a:tr>
              <a:tr h="1962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  %  к предыдущему году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114,6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137,1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105,2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54555815"/>
                  </a:ext>
                </a:extLst>
              </a:tr>
              <a:tr h="273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1.1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Налоговые и неналоговые доходы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113 349,8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77 027,7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87 232,2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95 736,2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100 551,1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68261238"/>
                  </a:ext>
                </a:extLst>
              </a:tr>
              <a:tr h="2663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1.2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Безвозмездные поступления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99 992,7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215 418,2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31 437,9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1 135,0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1 326,5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16879207"/>
                  </a:ext>
                </a:extLst>
              </a:tr>
              <a:tr h="475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Расходы бюджета (тыс. руб.),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174 515,9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359 743,6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127 002,7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88 538,6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101 877,6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4729311"/>
                  </a:ext>
                </a:extLst>
              </a:tr>
              <a:tr h="1752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в  %  к предыдущему году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97,1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206,1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69,7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115,1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57404135"/>
                  </a:ext>
                </a:extLst>
              </a:tr>
              <a:tr h="60597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- Дефицит бюджета                                                                       (+ профицит)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38 826,6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-67 297,7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-8 332,6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8 332,6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36379508"/>
                  </a:ext>
                </a:extLst>
              </a:tr>
            </a:tbl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64050058"/>
              </p:ext>
            </p:extLst>
          </p:nvPr>
        </p:nvGraphicFramePr>
        <p:xfrm>
          <a:off x="4572000" y="4869160"/>
          <a:ext cx="4114800" cy="1700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999777377"/>
              </p:ext>
            </p:extLst>
          </p:nvPr>
        </p:nvGraphicFramePr>
        <p:xfrm>
          <a:off x="611560" y="4907421"/>
          <a:ext cx="3816187" cy="1700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17223CA-5F5C-4307-B18D-37B2C3E51099}"/>
              </a:ext>
            </a:extLst>
          </p:cNvPr>
          <p:cNvSpPr txBox="1"/>
          <p:nvPr/>
        </p:nvSpPr>
        <p:spPr>
          <a:xfrm>
            <a:off x="7740352" y="1312292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691123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2310209831"/>
              </p:ext>
            </p:extLst>
          </p:nvPr>
        </p:nvGraphicFramePr>
        <p:xfrm>
          <a:off x="467544" y="3298056"/>
          <a:ext cx="8208912" cy="3559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38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СТРУКТУРА ДОХОДОВ 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бюджета Натальинского сельского поселения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 2026 год и плановый период 2027 и 2028 годов</a:t>
            </a:r>
            <a:endParaRPr lang="ru-RU" sz="18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393896693"/>
              </p:ext>
            </p:extLst>
          </p:nvPr>
        </p:nvGraphicFramePr>
        <p:xfrm>
          <a:off x="1187624" y="1371600"/>
          <a:ext cx="7128792" cy="2447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534331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38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СТРУКТУРА НАЛОГОВЫХ ДОХОДОВ 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бюджета Натальинского сельского поселения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 2026 год и плановый период 2027 и 2028 годов</a:t>
            </a:r>
            <a:endParaRPr lang="ru-RU" sz="18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670470805"/>
              </p:ext>
            </p:extLst>
          </p:nvPr>
        </p:nvGraphicFramePr>
        <p:xfrm>
          <a:off x="457200" y="1404888"/>
          <a:ext cx="8435280" cy="5048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E325E15-DE37-4736-96D6-975CAB8E1396}"/>
              </a:ext>
            </a:extLst>
          </p:cNvPr>
          <p:cNvSpPr/>
          <p:nvPr/>
        </p:nvSpPr>
        <p:spPr>
          <a:xfrm>
            <a:off x="7909892" y="1276283"/>
            <a:ext cx="792080" cy="2572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tx1"/>
                </a:solidFill>
              </a:rPr>
              <a:t>тыс. руб.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38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СТРУКТУРА НЕНАЛОГОВЫХ ДОХОДОВ 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бюджета Натальинского сельского поселения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 2026 год и плановый период 2027 и 2028 годов</a:t>
            </a:r>
            <a:endParaRPr lang="ru-RU" sz="18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167378"/>
              </p:ext>
            </p:extLst>
          </p:nvPr>
        </p:nvGraphicFramePr>
        <p:xfrm>
          <a:off x="827584" y="1556792"/>
          <a:ext cx="7272807" cy="43704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61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ookman Old Style" panose="02050604050505020204" pitchFamily="18" charset="0"/>
                        </a:rPr>
                        <a:t>Статьи доходов </a:t>
                      </a:r>
                      <a:endParaRPr lang="ru-RU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751" marR="58751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Факт 2024г.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Ожидаемое исполнение за 2025г. 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 на 2026 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 на 2027г.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 на 2028г.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62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Доходы от использования имущества, находящегося в муниципальной собственности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954,0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1 208,1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2 250,0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41575690"/>
                  </a:ext>
                </a:extLst>
              </a:tr>
              <a:tr h="5091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Доходы от продажи материальных и нематериальных активов, в том числе: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39 402,8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2 671,4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2 500,0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917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-доходы от реализации иного имущества, находящегося в собственности сельских поселений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3 623,8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171,4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9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-доходы от продажи земельных участков, находящихся в собственности сельских поселений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35 779,0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2 500,0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576,9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142,3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225,1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225,1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225,1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Прочие неналоговые доходы, инициативные платежи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3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Иные доходы от компенсации затрат бюджета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173,0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9808758"/>
                  </a:ext>
                </a:extLst>
              </a:tr>
              <a:tr h="34419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Инициативные платежи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610,0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2 184,5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271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Всего неналоговых доходов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41 573,8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6 379,3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4 979,4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4 979,4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4 979,4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53983CD-9CBE-4717-AC1C-7FA07E6AC039}"/>
              </a:ext>
            </a:extLst>
          </p:cNvPr>
          <p:cNvSpPr txBox="1"/>
          <p:nvPr/>
        </p:nvSpPr>
        <p:spPr>
          <a:xfrm>
            <a:off x="7146227" y="1325697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2763688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389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СТРУКТУРА БЕЗВОЗМЕЗДНЫХ ПОСТУПЛЕНИЙ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бюджета Натальинского сельского поселения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 2026 год и плановый период 2027 и 2028 годов</a:t>
            </a:r>
            <a:endParaRPr lang="ru-RU" sz="18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726183"/>
              </p:ext>
            </p:extLst>
          </p:nvPr>
        </p:nvGraphicFramePr>
        <p:xfrm>
          <a:off x="539552" y="1844824"/>
          <a:ext cx="8147248" cy="34771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2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9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04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33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92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95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ookman Old Style" panose="02050604050505020204" pitchFamily="18" charset="0"/>
                        </a:rPr>
                        <a:t>Статьи безвозмездных поступлений</a:t>
                      </a:r>
                      <a:endParaRPr lang="ru-RU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063" marR="5806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Факт 2024г.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Ожидаемое исполнение за 2025г. 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 на 2026 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 на 2027г.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 на 2028г.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73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ookman Old Style" panose="02050604050505020204" pitchFamily="18" charset="0"/>
                        </a:rPr>
                        <a:t>Дотации бюджетам поселений на выравнивание бюджетной обеспеченности за счет средств областного бюджета</a:t>
                      </a:r>
                      <a:endParaRPr lang="ru-RU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063" marR="5806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426,1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449,0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479,5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502,9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524,3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49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b="1" kern="12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Субсидии бюджетам бюджетной системы Российской Федерации (межбюджетные субсидии)</a:t>
                      </a:r>
                      <a:endParaRPr lang="ru-RU" sz="900" b="1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063" marR="5806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87 527,0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201 594,5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20 667,0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ookman Old Style" panose="02050604050505020204" pitchFamily="18" charset="0"/>
                        </a:rPr>
                        <a:t>Субвенции на осуществление первичного воинского учета</a:t>
                      </a:r>
                      <a:endParaRPr lang="ru-RU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063" marR="5806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347,5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414,3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567,7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632,1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802,2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ookman Old Style" panose="02050604050505020204" pitchFamily="18" charset="0"/>
                        </a:rPr>
                        <a:t>Иные межбюджетные трансферты</a:t>
                      </a:r>
                      <a:endParaRPr lang="ru-RU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063" marR="5806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11 705,0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10 410,4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9 723,7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20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Прочие безвозмездные поступления в бюджеты сельских поселений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1 550,0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75928197"/>
                  </a:ext>
                </a:extLst>
              </a:tr>
              <a:tr h="2683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Доходы от возврата остатков субсидий и субвенций и иных МБТ из бюджетов муниципальных районов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1 000,0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27314737"/>
                  </a:ext>
                </a:extLst>
              </a:tr>
              <a:tr h="2220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Возврат остатков субсидий и иных МБТ из бюджетов сельских поселений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-12,9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46462397"/>
                  </a:ext>
                </a:extLst>
              </a:tr>
              <a:tr h="222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Bookman Old Style" panose="02050604050505020204" pitchFamily="18" charset="0"/>
                        </a:rPr>
                        <a:t>Всего безвозмездных поступлений </a:t>
                      </a:r>
                      <a:endParaRPr lang="ru-RU" sz="9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58063" marR="58063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99 992,7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215 418,2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31 437,9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1 135,0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1 326,5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30FFA2C-8659-4DED-8157-4F024C0C6E89}"/>
              </a:ext>
            </a:extLst>
          </p:cNvPr>
          <p:cNvSpPr txBox="1"/>
          <p:nvPr/>
        </p:nvSpPr>
        <p:spPr>
          <a:xfrm>
            <a:off x="7668344" y="1603403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291143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8229600" cy="10801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altLang="ru-RU" sz="24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Расходы бюджета Натальинского сельского поселения по разделам и подразделам классификации расходов бюджета</a:t>
            </a:r>
            <a:endParaRPr lang="ru-RU" sz="24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AC9CBBE-B058-4E7C-9424-CA8339EDC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137473"/>
              </p:ext>
            </p:extLst>
          </p:nvPr>
        </p:nvGraphicFramePr>
        <p:xfrm>
          <a:off x="395536" y="1988831"/>
          <a:ext cx="8424939" cy="44645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324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4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54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5848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Раздел, подраздел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Наименование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Ожидаемое исполнение  на 2025 г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на </a:t>
                      </a:r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2026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Отклонения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на </a:t>
                      </a:r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2027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Отклонения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D0D0D"/>
                          </a:solidFill>
                          <a:effectLst/>
                          <a:latin typeface="Bookman Old Style" panose="02050604050505020204" pitchFamily="18" charset="0"/>
                        </a:rPr>
                        <a:t>Проект бюджета на </a:t>
                      </a:r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2028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Отклонения %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01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Общегосударственные вопросы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28 124,3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27 991,5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28 672,2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29 815,3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104,0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Национальная оборона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414,3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567,7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137,0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632,1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802,2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03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143,3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04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Национальная экономика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50 195,7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34 209,0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18 066,0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18 670,9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103,3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0409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Дорожное хозяйство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50 098,0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34 158,7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18 015,7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18 620,6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103,4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0412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Другие вопросы в области национальной экономики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Жилищно-коммунальное хозяйство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239 268,3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28 833,3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18 407,3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28 957,8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157,3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0502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Коммунальное хозяйство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31 223,8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16 263,8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11 371,7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20 813,1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183,0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i="1" u="none" strike="noStrike">
                          <a:effectLst/>
                          <a:latin typeface="Bookman Old Style" panose="02050604050505020204" pitchFamily="18" charset="0"/>
                        </a:rPr>
                        <a:t>0503</a:t>
                      </a:r>
                      <a:endParaRPr lang="ru-RU" sz="900" b="0" i="1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i="1" u="none" strike="noStrike" dirty="0">
                          <a:effectLst/>
                          <a:latin typeface="Bookman Old Style" panose="02050604050505020204" pitchFamily="18" charset="0"/>
                        </a:rPr>
                        <a:t>Благоустройство</a:t>
                      </a:r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26 131,5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12 319,5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7 035,6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8 144,7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115,8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280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181 913,0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17200369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08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Культура, кинематография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29 486,1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29 108,9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14 374,0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12 175,0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Bookman Old Style" panose="02050604050505020204" pitchFamily="18" charset="0"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Социальная политика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299,0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416,0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139,1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450,0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103,9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Физическая культура и спорт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5 869,3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5 512,1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5 714,0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5 916,4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103,5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  <a:latin typeface="Bookman Old Style" panose="02050604050505020204" pitchFamily="18" charset="0"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Bookman Old Style" panose="02050604050505020204" pitchFamily="18" charset="0"/>
                        </a:rPr>
                        <a:t>Обслуживание государственного и муниципального долга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277,2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51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Bookman Old Style" panose="02050604050505020204" pitchFamily="18" charset="0"/>
                        </a:rPr>
                        <a:t>Всего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Bookman Old Style" panose="020506040505050202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353 717,7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127 002,7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35,9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86 388,6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96 877,6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Bookman Old Style" panose="02050604050505020204" pitchFamily="18" charset="0"/>
                        </a:rPr>
                        <a:t>112,1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C3B7B0F4-43FA-4DA1-B838-3D80C59FB6AE}"/>
              </a:ext>
            </a:extLst>
          </p:cNvPr>
          <p:cNvSpPr txBox="1"/>
          <p:nvPr/>
        </p:nvSpPr>
        <p:spPr>
          <a:xfrm>
            <a:off x="7812360" y="1701286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9369443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38944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СТРУКТУРА РАСХОДОВ БЮДЖТА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Натальинского муниципального образования </a:t>
            </a:r>
            <a:b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</a:br>
            <a:r>
              <a:rPr lang="ru-RU" altLang="ru-RU" sz="18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  <a:cs typeface="Times New Roman" pitchFamily="18" charset="0"/>
              </a:rPr>
              <a:t>на 2026 год</a:t>
            </a:r>
            <a:endParaRPr lang="ru-RU" sz="1800" dirty="0">
              <a:ln w="12700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90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55791998"/>
              </p:ext>
            </p:extLst>
          </p:nvPr>
        </p:nvGraphicFramePr>
        <p:xfrm>
          <a:off x="611560" y="1324992"/>
          <a:ext cx="792088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Прямая соединительная линия 8"/>
          <p:cNvCxnSpPr>
            <a:cxnSpLocks/>
          </p:cNvCxnSpPr>
          <p:nvPr/>
        </p:nvCxnSpPr>
        <p:spPr>
          <a:xfrm>
            <a:off x="2699792" y="1844824"/>
            <a:ext cx="432048" cy="151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>
            <a:cxnSpLocks/>
          </p:cNvCxnSpPr>
          <p:nvPr/>
        </p:nvCxnSpPr>
        <p:spPr>
          <a:xfrm flipV="1">
            <a:off x="3131840" y="1703523"/>
            <a:ext cx="0" cy="165347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088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496944" cy="96693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Муниципальные программы </a:t>
            </a:r>
            <a:br>
              <a:rPr 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Натальинского муниципального образования </a:t>
            </a:r>
            <a:br>
              <a:rPr 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</a:br>
            <a:r>
              <a:rPr lang="ru-RU" sz="2000" dirty="0">
                <a:ln w="12700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9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Bookman Old Style" pitchFamily="18" charset="0"/>
              </a:rPr>
              <a:t>на 2026 год                              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883678"/>
              </p:ext>
            </p:extLst>
          </p:nvPr>
        </p:nvGraphicFramePr>
        <p:xfrm>
          <a:off x="179511" y="1340768"/>
          <a:ext cx="8784977" cy="51459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0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3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459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Наименование программы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Сумма на 2026</a:t>
                      </a: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</a:t>
                      </a: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год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Цели муниципальных программ</a:t>
                      </a: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8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 «Обеспечение первичных мер пожарной безопасности на территории населенных пунктов Натальинского муниципального образования»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1 137,1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Обеспечение соблюдения обязательных мер пожарной безопасности и оснащение первичными</a:t>
                      </a:r>
                      <a:r>
                        <a:rPr lang="ru-RU" sz="800" baseline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 средствами тушения пожаров и противопожарным инвентарем населенных пунктов Натальинского МО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"Развитие местного самоуправления в Натальинском муниципальном образовании Балаковского муниципального района Саратовской области"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645,0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Создание условий для устойчивого развития местного самоуправления на территории Натальинского муниципального образования</a:t>
                      </a: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53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"Комплексное развитие населенных пунктов Натальинского муниципального образования Балаковского муниципального района Саратовской области"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7 250,0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Создание условий для строительства жилья в сельской местности, обеспечение подведения инженерных коммуникаций, дорог, благоустройство площадок под компактную жилищную застройку</a:t>
                      </a: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«Дорожная деятельность в отношении автомобильных дорог местного значения в границах населенных пунктов </a:t>
                      </a:r>
                      <a:r>
                        <a:rPr lang="ru-RU" sz="800" dirty="0" err="1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Натальинского</a:t>
                      </a: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 МО»</a:t>
                      </a: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34 158,7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ru-RU" sz="800" b="0" i="0" kern="1200" dirty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Организация работ по ремонту и содержанию автомобильных дорог общего пользования местного значения 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в границах населенных пунктов </a:t>
                      </a:r>
                      <a:r>
                        <a:rPr lang="ru-RU" sz="800" b="0" kern="1200" dirty="0" err="1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Натальинского</a:t>
                      </a:r>
                      <a:r>
                        <a:rPr lang="ru-RU" sz="800" b="0" kern="1200" dirty="0">
                          <a:solidFill>
                            <a:schemeClr val="dk1"/>
                          </a:solidFill>
                          <a:effectLst/>
                          <a:latin typeface="Bookman Old Style" panose="02050604050505020204" pitchFamily="18" charset="0"/>
                          <a:ea typeface="+mn-ea"/>
                          <a:cs typeface="+mn-cs"/>
                        </a:rPr>
                        <a:t> муниципального образования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517061931"/>
                  </a:ext>
                </a:extLst>
              </a:tr>
              <a:tr h="7200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"Эффективное управление и распоряжение муниципальным имуществом и земельными ресурсами Натальинского муниципального образования Балаковского муниципального района Саратовской области"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10 070,0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Оптимизация</a:t>
                      </a:r>
                      <a:r>
                        <a:rPr lang="ru-RU" sz="800" baseline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 структуры муниципальной собственности; формирование эффективной  системы управления и распоряжения муниципальной собственностью; достоверный учет муниципального имущества и земельных ресурсов; снижение расходов на содержание неиспользуемого имущества и земельных ресурсов; 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"Комплексное благоустройство территории Натальинского муниципального образования Балаковского муниципального района Саратовской области"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9 174,3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Совершенствование системы комплексного благоустройства Натальинского МО; повышение общего уровня благоустройства для обеспечения максимально благоприятных, комфортных условий для проживания и отдыха населения</a:t>
                      </a: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"Развитие культуры, физической культуры и спорта в Натальинском муниципальном образовании"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34 621,0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Создание условий для доступа к культурным ценностям и творческой</a:t>
                      </a:r>
                      <a:r>
                        <a:rPr lang="ru-RU" sz="800" baseline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 самореализации; укрепление здоровья населения Натальинского МО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080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"Обеспечение надлежащего состояния и бесперебойного функционирования объектов водоснабжения и водоотведения, находящихся в муниципальной собственности, проведения аварийно-восстановительных работ в отношении сетей водоснабжения и водоотведения, находящихся в муниципальной собственности, на территории Натальинского муниципального образования, а также бесхозяйных сетей водоснабжения и водоотведения, принятых на учёт в ЕГРН на основании заявления администрации Натальинского  муниципального образования"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2 634,7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Своевременное и качественное обеспечение населения</a:t>
                      </a:r>
                      <a:r>
                        <a:rPr lang="ru-RU" sz="800" baseline="0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  <a:ea typeface="Calibri"/>
                          <a:cs typeface="Times New Roman"/>
                        </a:rPr>
                        <a:t> Натальинского МО услугами водоснабжения и водоотведения</a:t>
                      </a:r>
                      <a:endParaRPr lang="ru-RU" sz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80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chemeClr val="tx1"/>
                          </a:solidFill>
                          <a:effectLst/>
                          <a:latin typeface="Bookman Old Style" panose="02050604050505020204" pitchFamily="18" charset="0"/>
                        </a:rPr>
                        <a:t>ИТОГО</a:t>
                      </a: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99 690,8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800" b="1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Calibri"/>
                        <a:cs typeface="Times New Roman"/>
                      </a:endParaRPr>
                    </a:p>
                  </a:txBody>
                  <a:tcPr marL="39118" marR="39118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144883" y="1109673"/>
            <a:ext cx="891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Bookman Old Style" panose="02050604050505020204" pitchFamily="18" charset="0"/>
              </a:rPr>
              <a:t>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3161472173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42029</TotalTime>
  <Words>1206</Words>
  <Application>Microsoft Office PowerPoint</Application>
  <PresentationFormat>Экран (4:3)</PresentationFormat>
  <Paragraphs>384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Bookman Old Style</vt:lpstr>
      <vt:lpstr>Calibri</vt:lpstr>
      <vt:lpstr>Georgia</vt:lpstr>
      <vt:lpstr>Times New Roman</vt:lpstr>
      <vt:lpstr>Trebuchet MS</vt:lpstr>
      <vt:lpstr>Воздушный поток</vt:lpstr>
      <vt:lpstr>Бюджет для граждан</vt:lpstr>
      <vt:lpstr>Презентация PowerPoint</vt:lpstr>
      <vt:lpstr>ОСНОВНЫЕ ПАРАМЕТРЫ БЮДЖЕТА  Натальинского сельского поселения на 2026 год и плановый период 2027 и 2028 годов</vt:lpstr>
      <vt:lpstr>СТРУКТУРА ДОХОДОВ  бюджета Натальинского сельского поселения на 2026 год и плановый период 2027 и 2028 годов</vt:lpstr>
      <vt:lpstr>СТРУКТУРА НАЛОГОВЫХ ДОХОДОВ  бюджета Натальинского сельского поселения на 2026 год и плановый период 2027 и 2028 годов</vt:lpstr>
      <vt:lpstr>СТРУКТУРА НЕНАЛОГОВЫХ ДОХОДОВ  бюджета Натальинского сельского поселения на 2026 год и плановый период 2027 и 2028 годов</vt:lpstr>
      <vt:lpstr>СТРУКТУРА БЕЗВОЗМЕЗДНЫХ ПОСТУПЛЕНИЙ бюджета Натальинского сельского поселения на 2026 год и плановый период 2027 и 2028 годов</vt:lpstr>
      <vt:lpstr>Расходы бюджета Натальинского сельского поселения по разделам и подразделам классификации расходов бюджета</vt:lpstr>
      <vt:lpstr>СТРУКТУРА РАСХОДОВ БЮДЖТА Натальинского муниципального образования  на 2026 год</vt:lpstr>
      <vt:lpstr>Муниципальные программы  Натальинского муниципального образования  на 2026 год     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111 111</dc:creator>
  <cp:lastModifiedBy>1</cp:lastModifiedBy>
  <cp:revision>513</cp:revision>
  <cp:lastPrinted>2023-12-07T07:24:29Z</cp:lastPrinted>
  <dcterms:created xsi:type="dcterms:W3CDTF">2017-03-03T11:55:28Z</dcterms:created>
  <dcterms:modified xsi:type="dcterms:W3CDTF">2025-11-20T10:06:22Z</dcterms:modified>
  <cp:contentStatus/>
</cp:coreProperties>
</file>