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86" r:id="rId5"/>
    <p:sldId id="287" r:id="rId6"/>
    <p:sldId id="270" r:id="rId7"/>
    <p:sldId id="288" r:id="rId8"/>
    <p:sldId id="289" r:id="rId9"/>
    <p:sldId id="272" r:id="rId10"/>
    <p:sldId id="271" r:id="rId11"/>
    <p:sldId id="29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263"/>
    <a:srgbClr val="7CD3B8"/>
    <a:srgbClr val="62AFBD"/>
    <a:srgbClr val="98C83D"/>
    <a:srgbClr val="CC3300"/>
    <a:srgbClr val="CC0099"/>
    <a:srgbClr val="CDBC29"/>
    <a:srgbClr val="DED256"/>
    <a:srgbClr val="990033"/>
    <a:srgbClr val="DED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1931" autoAdjust="0"/>
  </p:normalViewPr>
  <p:slideViewPr>
    <p:cSldViewPr>
      <p:cViewPr varScale="1">
        <p:scale>
          <a:sx n="114" d="100"/>
          <a:sy n="114" d="100"/>
        </p:scale>
        <p:origin x="15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062" y="10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CC33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4729600"/>
        <c:axId val="124777216"/>
      </c:barChart>
      <c:catAx>
        <c:axId val="12472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ru-RU"/>
          </a:p>
        </c:txPr>
        <c:crossAx val="124777216"/>
        <c:crosses val="autoZero"/>
        <c:auto val="1"/>
        <c:lblAlgn val="ctr"/>
        <c:lblOffset val="100"/>
        <c:noMultiLvlLbl val="0"/>
      </c:catAx>
      <c:valAx>
        <c:axId val="12477721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2472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CC33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3950617283950615E-2"/>
          <c:y val="0.25742647024237891"/>
          <c:w val="0.9320987654320988"/>
          <c:h val="0.53319775071613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90000">
                  <a:schemeClr val="accent2">
                    <a:shade val="100000"/>
                    <a:satMod val="105000"/>
                  </a:schemeClr>
                </a:gs>
                <a:gs pos="100000">
                  <a:schemeClr val="accent2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brightRoom" dir="t"/>
            </a:scene3d>
            <a:sp3d prstMaterial="flat">
              <a:bevelT w="63500" h="152400" prst="softRound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rightRoom" dir="t"/>
              </a:scene3d>
              <a:sp3d prstMaterial="flat">
                <a:bevelT w="63500" h="1524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9-4767-8031-B257CFD2BFA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EC9-4767-8031-B257CFD2BFA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EC9-4767-8031-B257CFD2BFA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EC9-4767-8031-B257CFD2BFAF}"/>
              </c:ext>
            </c:extLst>
          </c:dPt>
          <c:dLbls>
            <c:dLbl>
              <c:idx val="0"/>
              <c:layout>
                <c:manualLayout>
                  <c:x val="0"/>
                  <c:y val="3.73351959774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C9-4767-8031-B257CFD2BFAF}"/>
                </c:ext>
              </c:extLst>
            </c:dLbl>
            <c:dLbl>
              <c:idx val="1"/>
              <c:layout>
                <c:manualLayout>
                  <c:x val="2.7777777777777776E-2"/>
                  <c:y val="-2.2401117586464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C9-4767-8031-B257CFD2BF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197950.3</c:v>
                </c:pt>
                <c:pt idx="1">
                  <c:v>212085.7</c:v>
                </c:pt>
                <c:pt idx="2">
                  <c:v>99073.8</c:v>
                </c:pt>
                <c:pt idx="3">
                  <c:v>58601.5</c:v>
                </c:pt>
                <c:pt idx="4">
                  <c:v>83089.8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C9-4767-8031-B257CFD2BF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66080"/>
        <c:axId val="10990720"/>
      </c:barChart>
      <c:catAx>
        <c:axId val="95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ru-RU"/>
          </a:p>
        </c:txPr>
        <c:crossAx val="10990720"/>
        <c:crosses val="autoZero"/>
        <c:auto val="1"/>
        <c:lblAlgn val="ctr"/>
        <c:lblOffset val="100"/>
        <c:noMultiLvlLbl val="0"/>
      </c:catAx>
      <c:valAx>
        <c:axId val="1099072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56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4"/>
                </a:gs>
                <a:gs pos="90000">
                  <a:schemeClr val="accent4">
                    <a:shade val="100000"/>
                    <a:satMod val="105000"/>
                  </a:schemeClr>
                </a:gs>
                <a:gs pos="100000">
                  <a:schemeClr val="accent4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brightRoom" dir="t"/>
            </a:scene3d>
            <a:sp3d prstMaterial="flat">
              <a:bevelT w="63500" h="152400" prst="softRound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brightRoom" dir="t"/>
              </a:scene3d>
              <a:sp3d prstMaterial="flat">
                <a:bevelT w="63500" h="1524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D6-4BBB-816C-2D86DB345CC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ED6-4BBB-816C-2D86DB345CC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ED6-4BBB-816C-2D86DB345CC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ED6-4BBB-816C-2D86DB345C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ookman Old Style" panose="020506040505050202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886254263745461"/>
                      <c:h val="0.21520006961397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ED6-4BBB-816C-2D86DB345CC3}"/>
                </c:ext>
              </c:extLst>
            </c:dLbl>
            <c:dLbl>
              <c:idx val="1"/>
              <c:layout>
                <c:manualLayout>
                  <c:x val="1.1973993936879897E-2"/>
                  <c:y val="3.7335195977441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Bookman Old Style" panose="020506040505050202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33026484877751"/>
                      <c:h val="0.185331912832018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ED6-4BBB-816C-2D86DB345CC3}"/>
                </c:ext>
              </c:extLst>
            </c:dLbl>
            <c:dLbl>
              <c:idx val="2"/>
              <c:layout>
                <c:manualLayout>
                  <c:x val="-6.9168892189388782E-3"/>
                  <c:y val="-4.4802235172929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D6-4BBB-816C-2D86DB345CC3}"/>
                </c:ext>
              </c:extLst>
            </c:dLbl>
            <c:dLbl>
              <c:idx val="4"/>
              <c:layout>
                <c:manualLayout>
                  <c:x val="1.0375333828408318E-2"/>
                  <c:y val="-5.9736313563906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58-4FBA-8893-F47F79689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#,##0.0;[Red]#,##0.0</c:formatCode>
                <c:ptCount val="5"/>
                <c:pt idx="0" formatCode="#,##0.0">
                  <c:v>204723.7</c:v>
                </c:pt>
                <c:pt idx="1">
                  <c:v>202413.3</c:v>
                </c:pt>
                <c:pt idx="2" formatCode="#,##0.0">
                  <c:v>93149.7</c:v>
                </c:pt>
                <c:pt idx="3" formatCode="#,##0.0">
                  <c:v>64525.599999999999</c:v>
                </c:pt>
                <c:pt idx="4" formatCode="#,##0.0">
                  <c:v>83089.8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D6-4BBB-816C-2D86DB345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72352"/>
        <c:axId val="9573888"/>
      </c:barChart>
      <c:catAx>
        <c:axId val="95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ru-RU"/>
          </a:p>
        </c:txPr>
        <c:crossAx val="9573888"/>
        <c:crosses val="autoZero"/>
        <c:auto val="1"/>
        <c:lblAlgn val="ctr"/>
        <c:lblOffset val="100"/>
        <c:noMultiLvlLbl val="0"/>
      </c:catAx>
      <c:valAx>
        <c:axId val="957388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57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tx1"/>
              </a:solidFill>
              <a:round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48726.9</c:v>
                </c:pt>
                <c:pt idx="1">
                  <c:v>51838.1</c:v>
                </c:pt>
                <c:pt idx="2">
                  <c:v>55473.9</c:v>
                </c:pt>
                <c:pt idx="3">
                  <c:v>58215.199999999997</c:v>
                </c:pt>
                <c:pt idx="4">
                  <c:v>76754.399999999994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4-4E41-955B-A4AFF5B88A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 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tx1"/>
              </a:solidFill>
              <a:round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3"/>
              <c:layout>
                <c:manualLayout>
                  <c:x val="-7.1260320121558415E-3"/>
                  <c:y val="1.03788696021705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6A-4AD1-8A6B-A8342917CD19}"/>
                </c:ext>
              </c:extLst>
            </c:dLbl>
            <c:dLbl>
              <c:idx val="4"/>
              <c:layout>
                <c:manualLayout>
                  <c:x val="-7.1260320121557764E-3"/>
                  <c:y val="1.55683044032558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6A-4AD1-8A6B-A8342917CD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20831.099999999999</c:v>
                </c:pt>
                <c:pt idx="1">
                  <c:v>13899.2</c:v>
                </c:pt>
                <c:pt idx="2">
                  <c:v>6459</c:v>
                </c:pt>
                <c:pt idx="3">
                  <c:v>5859</c:v>
                </c:pt>
                <c:pt idx="4">
                  <c:v>5859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4-4E41-955B-A4AFF5B88A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round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3"/>
              <c:layout>
                <c:manualLayout>
                  <c:x val="-1.7636929230086193E-3"/>
                  <c:y val="-2.0798629084121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6A-4AD1-8A6B-A8342917CD19}"/>
                </c:ext>
              </c:extLst>
            </c:dLbl>
            <c:dLbl>
              <c:idx val="4"/>
              <c:layout>
                <c:manualLayout>
                  <c:x val="3.5273858460171093E-3"/>
                  <c:y val="-2.15181752803112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6A-4AD1-8A6B-A8342917CD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135165.70000000001</c:v>
                </c:pt>
                <c:pt idx="1">
                  <c:v>136676</c:v>
                </c:pt>
                <c:pt idx="2">
                  <c:v>31216.799999999999</c:v>
                </c:pt>
                <c:pt idx="3">
                  <c:v>451.4</c:v>
                </c:pt>
                <c:pt idx="4">
                  <c:v>476.4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34-4E41-955B-A4AFF5B88A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242752"/>
        <c:axId val="249244288"/>
      </c:barChart>
      <c:catAx>
        <c:axId val="24924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ru-RU"/>
          </a:p>
        </c:txPr>
        <c:crossAx val="249244288"/>
        <c:crosses val="autoZero"/>
        <c:auto val="1"/>
        <c:lblAlgn val="ctr"/>
        <c:lblOffset val="100"/>
        <c:noMultiLvlLbl val="0"/>
      </c:catAx>
      <c:valAx>
        <c:axId val="2492442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924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85416662052714"/>
          <c:y val="5.019485087781704E-2"/>
          <c:w val="0.61915292262512489"/>
          <c:h val="0.65005963108760778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10.199999999999999</c:v>
                </c:pt>
                <c:pt idx="1">
                  <c:v>16.5</c:v>
                </c:pt>
                <c:pt idx="2">
                  <c:v>10.8</c:v>
                </c:pt>
                <c:pt idx="3">
                  <c:v>10.8</c:v>
                </c:pt>
                <c:pt idx="4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A0-4835-AD1A-A17603432D0B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8963.2000000000007</c:v>
                </c:pt>
                <c:pt idx="1">
                  <c:v>8900</c:v>
                </c:pt>
                <c:pt idx="2">
                  <c:v>9343</c:v>
                </c:pt>
                <c:pt idx="3">
                  <c:v>9500</c:v>
                </c:pt>
                <c:pt idx="4">
                  <c:v>9664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A0-4835-AD1A-A17603432D0B}"/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1335.4</c:v>
                </c:pt>
                <c:pt idx="1">
                  <c:v>3054</c:v>
                </c:pt>
                <c:pt idx="2">
                  <c:v>3207</c:v>
                </c:pt>
                <c:pt idx="3">
                  <c:v>3431</c:v>
                </c:pt>
                <c:pt idx="4">
                  <c:v>3671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A0-4835-AD1A-A17603432D0B}"/>
            </c:ext>
          </c:extLst>
        </c:ser>
        <c:ser>
          <c:idx val="4"/>
          <c:order val="4"/>
          <c:tx>
            <c:strRef>
              <c:f>Лист1!$E$1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Лист1!$E$2:$E$6</c:f>
              <c:numCache>
                <c:formatCode>#,##0.0</c:formatCode>
                <c:ptCount val="5"/>
                <c:pt idx="0">
                  <c:v>3320</c:v>
                </c:pt>
                <c:pt idx="1">
                  <c:v>2400</c:v>
                </c:pt>
                <c:pt idx="2">
                  <c:v>2400</c:v>
                </c:pt>
                <c:pt idx="3">
                  <c:v>2520</c:v>
                </c:pt>
                <c:pt idx="4">
                  <c:v>2646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A0-4835-AD1A-A17603432D0B}"/>
            </c:ext>
          </c:extLst>
        </c:ser>
        <c:ser>
          <c:idx val="5"/>
          <c:order val="5"/>
          <c:tx>
            <c:strRef>
              <c:f>Лист1!$F$1</c:f>
              <c:strCache>
                <c:ptCount val="1"/>
                <c:pt idx="0">
                  <c:v>Доход от уплаты акцизов на дизельное топливо, моторные масла, автобензин и прямогонный бензин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Лист1!$F$2:$F$6</c:f>
              <c:numCache>
                <c:formatCode>#,##0.0</c:formatCode>
                <c:ptCount val="5"/>
                <c:pt idx="0">
                  <c:v>9735.9</c:v>
                </c:pt>
                <c:pt idx="1">
                  <c:v>8767.6</c:v>
                </c:pt>
                <c:pt idx="2">
                  <c:v>10091.1</c:v>
                </c:pt>
                <c:pt idx="3">
                  <c:v>10202.42</c:v>
                </c:pt>
                <c:pt idx="4">
                  <c:v>25933.64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A0-4835-AD1A-A17603432D0B}"/>
            </c:ext>
          </c:extLst>
        </c:ser>
        <c:ser>
          <c:idx val="6"/>
          <c:order val="6"/>
          <c:tx>
            <c:strRef>
              <c:f>Лист1!$G$1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Лист1!$G$2:$G$6</c:f>
              <c:numCache>
                <c:formatCode>#,##0.0</c:formatCode>
                <c:ptCount val="5"/>
                <c:pt idx="0">
                  <c:v>25362.2</c:v>
                </c:pt>
                <c:pt idx="1">
                  <c:v>28700</c:v>
                </c:pt>
                <c:pt idx="2">
                  <c:v>30422</c:v>
                </c:pt>
                <c:pt idx="3">
                  <c:v>32551</c:v>
                </c:pt>
                <c:pt idx="4">
                  <c:v>34829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2A0-4835-AD1A-A17603432D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48925568"/>
        <c:axId val="2489150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Лист1!$A$2:$A$6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2A0-4835-AD1A-A17603432D0B}"/>
                  </c:ext>
                </c:extLst>
              </c15:ser>
            </c15:filteredBarSeries>
          </c:ext>
        </c:extLst>
      </c:barChart>
      <c:catAx>
        <c:axId val="24892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915072"/>
        <c:crosses val="autoZero"/>
        <c:auto val="1"/>
        <c:lblAlgn val="ctr"/>
        <c:lblOffset val="100"/>
        <c:noMultiLvlLbl val="0"/>
      </c:catAx>
      <c:valAx>
        <c:axId val="24891507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48925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81791338582672E-2"/>
          <c:y val="9.6875000000000003E-2"/>
          <c:w val="0.51582906824146979"/>
          <c:h val="0.793749999999999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4"/>
          <c:dLbls>
            <c:dLbl>
              <c:idx val="1"/>
              <c:layout>
                <c:manualLayout>
                  <c:x val="-1.3561371968771205E-2"/>
                  <c:y val="-2.60735728346456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5B-4B2A-B503-33A46573A48E}"/>
                </c:ext>
              </c:extLst>
            </c:dLbl>
            <c:dLbl>
              <c:idx val="2"/>
              <c:layout>
                <c:manualLayout>
                  <c:x val="-1.0256941147953199E-2"/>
                  <c:y val="2.49406988188976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5B-4B2A-B503-33A46573A48E}"/>
                </c:ext>
              </c:extLst>
            </c:dLbl>
            <c:dLbl>
              <c:idx val="5"/>
              <c:layout>
                <c:manualLayout>
                  <c:x val="0.10750686792376604"/>
                  <c:y val="-2.70792322834645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5B-4B2A-B503-33A46573A48E}"/>
                </c:ext>
              </c:extLst>
            </c:dLbl>
            <c:dLbl>
              <c:idx val="6"/>
              <c:layout>
                <c:manualLayout>
                  <c:x val="-1.5422844431426811E-2"/>
                  <c:y val="1.45221456692913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5B-4B2A-B503-33A46573A4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Общегосударствен-ные вопросы, 16,1%</c:v>
                </c:pt>
                <c:pt idx="1">
                  <c:v>Национальная оборона, 0%</c:v>
                </c:pt>
                <c:pt idx="2">
                  <c:v>Национальная безопасность и правоохранительная деятельность, 0,1%</c:v>
                </c:pt>
                <c:pt idx="3">
                  <c:v>Национальная экономика, 31,4%</c:v>
                </c:pt>
                <c:pt idx="4">
                  <c:v>Жилищно-коммунальное хозяйство, 20,8%</c:v>
                </c:pt>
                <c:pt idx="5">
                  <c:v>Культура, кинематография, 24,4%</c:v>
                </c:pt>
                <c:pt idx="6">
                  <c:v>Социальная политика, 0,2%</c:v>
                </c:pt>
                <c:pt idx="7">
                  <c:v>Физическая культура и спорт, 5,9%</c:v>
                </c:pt>
                <c:pt idx="8">
                  <c:v>Обслуживание государственного и муниципального долга, 1%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0.161</c:v>
                </c:pt>
                <c:pt idx="1">
                  <c:v>0</c:v>
                </c:pt>
                <c:pt idx="2">
                  <c:v>1E-3</c:v>
                </c:pt>
                <c:pt idx="3">
                  <c:v>0.314</c:v>
                </c:pt>
                <c:pt idx="4">
                  <c:v>0.20799999999999999</c:v>
                </c:pt>
                <c:pt idx="5">
                  <c:v>0.24399999999999999</c:v>
                </c:pt>
                <c:pt idx="6">
                  <c:v>2E-3</c:v>
                </c:pt>
                <c:pt idx="7">
                  <c:v>5.8999999999999997E-2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5B-4B2A-B503-33A46573A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40753047641171"/>
          <c:y val="5.3918061023622045E-2"/>
          <c:w val="0.39959246952358829"/>
          <c:h val="0.93903887795275587"/>
        </c:manualLayout>
      </c:layout>
      <c:overlay val="0"/>
      <c:txPr>
        <a:bodyPr/>
        <a:lstStyle/>
        <a:p>
          <a:pPr>
            <a:defRPr sz="11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BE75E-BB58-495F-A6D7-1634227AA55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9C27D0-5D09-438B-9238-C956155C705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rgbClr val="F4860C"/>
          </a:solidFill>
        </a:ln>
      </dgm:spPr>
      <dgm:t>
        <a:bodyPr/>
        <a:lstStyle/>
        <a:p>
          <a:r>
            <a:rPr lang="ru-RU" sz="1400" b="1" dirty="0">
              <a:latin typeface="Bookman Old Style" pitchFamily="18" charset="0"/>
            </a:rPr>
            <a:t>Доходы бюджета – безвозмездные и безвозвратные поступления денежных средств</a:t>
          </a:r>
        </a:p>
      </dgm:t>
    </dgm:pt>
    <dgm:pt modelId="{F5F5EBA1-9549-43DA-9399-FE7409788F0F}" type="parTrans" cxnId="{B35B1505-7D9F-482B-BC2E-8D4599808653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CA13D398-1D98-4610-BD13-DC58D4530831}" type="sibTrans" cxnId="{B35B1505-7D9F-482B-BC2E-8D4599808653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5F68C442-69D9-48B6-9BC6-DE081D908F16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rgbClr val="F4860C"/>
          </a:solidFill>
        </a:ln>
      </dgm:spPr>
      <dgm:t>
        <a:bodyPr/>
        <a:lstStyle/>
        <a:p>
          <a:r>
            <a:rPr lang="ru-RU" sz="1200" b="1" dirty="0">
              <a:latin typeface="Bookman Old Style" pitchFamily="18" charset="0"/>
            </a:rPr>
            <a:t>Налоговые доходы  </a:t>
          </a:r>
          <a:r>
            <a:rPr lang="ru-RU" sz="1200" dirty="0">
              <a:latin typeface="Bookman Old Style" pitchFamily="18" charset="0"/>
            </a:rPr>
            <a:t>- поступления в бюджет от уплаты налогов, установленных Налоговым кодексом РФ</a:t>
          </a:r>
        </a:p>
      </dgm:t>
    </dgm:pt>
    <dgm:pt modelId="{A89DDA5F-E5AB-49B9-8DE6-7DB71D9865B4}" type="parTrans" cxnId="{F36EDE49-A9A4-4C38-981D-4F15D35A1722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0EE95C20-0762-40EB-AC08-898CB38F0CC7}" type="sibTrans" cxnId="{F36EDE49-A9A4-4C38-981D-4F15D35A1722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AF3F229B-CA0A-4B74-9D75-FE382951A5C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rgbClr val="F4860C"/>
          </a:solidFill>
        </a:ln>
      </dgm:spPr>
      <dgm:t>
        <a:bodyPr/>
        <a:lstStyle/>
        <a:p>
          <a:r>
            <a:rPr lang="ru-RU" sz="1200" b="1" dirty="0">
              <a:latin typeface="Bookman Old Style" pitchFamily="18" charset="0"/>
            </a:rPr>
            <a:t>Безвозмездные поступления </a:t>
          </a:r>
          <a:r>
            <a:rPr lang="ru-RU" sz="1200" dirty="0">
              <a:latin typeface="Bookman Old Style" pitchFamily="18" charset="0"/>
            </a:rPr>
            <a:t>– финансовая помощь из бюджетов других уровней (межбюджетные трансферты) </a:t>
          </a:r>
        </a:p>
      </dgm:t>
    </dgm:pt>
    <dgm:pt modelId="{2A5F684A-A3F8-4DA1-8395-739EEFACBFC8}" type="parTrans" cxnId="{B6F041C4-0169-4F4D-A6B5-03F70D616060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A1B327A2-9DB9-4584-B854-0491FCAC6E9E}" type="sibTrans" cxnId="{B6F041C4-0169-4F4D-A6B5-03F70D616060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EA858FF8-5928-4C47-AD86-E2F1DE33E27D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rgbClr val="F4860C"/>
          </a:solidFill>
        </a:ln>
      </dgm:spPr>
      <dgm:t>
        <a:bodyPr/>
        <a:lstStyle/>
        <a:p>
          <a:r>
            <a:rPr lang="ru-RU" sz="1200" b="1" dirty="0">
              <a:latin typeface="Bookman Old Style" pitchFamily="18" charset="0"/>
            </a:rPr>
            <a:t>Неналоговые доходы </a:t>
          </a:r>
          <a:r>
            <a:rPr lang="ru-RU" sz="1200" dirty="0">
              <a:latin typeface="Bookman Old Style" pitchFamily="18" charset="0"/>
            </a:rPr>
            <a:t>- платежи от предоставления государством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законодательства, безвозмездные перечисления от физических и юридических лиц</a:t>
          </a:r>
        </a:p>
      </dgm:t>
    </dgm:pt>
    <dgm:pt modelId="{8291EEF6-3F3A-4044-81F5-06D8A99140A1}" type="parTrans" cxnId="{5CC2A636-7DAB-476F-B425-650D8870D706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61FEF57F-CBAA-4092-868B-154F1BEE449A}" type="sibTrans" cxnId="{5CC2A636-7DAB-476F-B425-650D8870D706}">
      <dgm:prSet/>
      <dgm:spPr/>
      <dgm:t>
        <a:bodyPr/>
        <a:lstStyle/>
        <a:p>
          <a:endParaRPr lang="ru-RU" sz="1400">
            <a:latin typeface="Bookman Old Style" pitchFamily="18" charset="0"/>
          </a:endParaRPr>
        </a:p>
      </dgm:t>
    </dgm:pt>
    <dgm:pt modelId="{E276E8B9-6137-409E-A987-0BC3070CFD40}" type="pres">
      <dgm:prSet presAssocID="{FA8BE75E-BB58-495F-A6D7-1634227AA5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4823B5-889D-4CFA-B6B1-BCEC8562C444}" type="pres">
      <dgm:prSet presAssocID="{999C27D0-5D09-438B-9238-C956155C7052}" presName="hierRoot1" presStyleCnt="0"/>
      <dgm:spPr/>
    </dgm:pt>
    <dgm:pt modelId="{08BA7E25-2010-4166-B327-1E0F43DA2A3B}" type="pres">
      <dgm:prSet presAssocID="{999C27D0-5D09-438B-9238-C956155C7052}" presName="composite" presStyleCnt="0"/>
      <dgm:spPr/>
    </dgm:pt>
    <dgm:pt modelId="{B7209AC8-8BB3-4D9C-BE98-236B52EA9025}" type="pres">
      <dgm:prSet presAssocID="{999C27D0-5D09-438B-9238-C956155C7052}" presName="background" presStyleLbl="node0" presStyleIdx="0" presStyleCnt="1"/>
      <dgm:spPr>
        <a:solidFill>
          <a:srgbClr val="C9DEDA"/>
        </a:solidFill>
        <a:ln>
          <a:solidFill>
            <a:schemeClr val="accent6">
              <a:lumMod val="75000"/>
            </a:schemeClr>
          </a:solidFill>
        </a:ln>
      </dgm:spPr>
    </dgm:pt>
    <dgm:pt modelId="{170F2D46-3EE7-41F9-B7C8-87DD1CBE0520}" type="pres">
      <dgm:prSet presAssocID="{999C27D0-5D09-438B-9238-C956155C7052}" presName="text" presStyleLbl="fgAcc0" presStyleIdx="0" presStyleCnt="1" custScaleX="300573" custScaleY="26436">
        <dgm:presLayoutVars>
          <dgm:chPref val="3"/>
        </dgm:presLayoutVars>
      </dgm:prSet>
      <dgm:spPr/>
    </dgm:pt>
    <dgm:pt modelId="{3992BECA-DA25-4AB0-99F0-D38D4BDFF778}" type="pres">
      <dgm:prSet presAssocID="{999C27D0-5D09-438B-9238-C956155C7052}" presName="hierChild2" presStyleCnt="0"/>
      <dgm:spPr/>
    </dgm:pt>
    <dgm:pt modelId="{D9627177-9535-429F-95A0-9A6A1E305CC8}" type="pres">
      <dgm:prSet presAssocID="{A89DDA5F-E5AB-49B9-8DE6-7DB71D9865B4}" presName="Name10" presStyleLbl="parChTrans1D2" presStyleIdx="0" presStyleCnt="3"/>
      <dgm:spPr/>
    </dgm:pt>
    <dgm:pt modelId="{6A931F49-1DB9-4057-822D-D57B2E5EFB7C}" type="pres">
      <dgm:prSet presAssocID="{5F68C442-69D9-48B6-9BC6-DE081D908F16}" presName="hierRoot2" presStyleCnt="0"/>
      <dgm:spPr/>
    </dgm:pt>
    <dgm:pt modelId="{EE8A1441-B708-41F8-A059-5B2B93D2E329}" type="pres">
      <dgm:prSet presAssocID="{5F68C442-69D9-48B6-9BC6-DE081D908F16}" presName="composite2" presStyleCnt="0"/>
      <dgm:spPr/>
    </dgm:pt>
    <dgm:pt modelId="{99DD19DD-AFC8-431A-BA13-0E4CD9BB6ECB}" type="pres">
      <dgm:prSet presAssocID="{5F68C442-69D9-48B6-9BC6-DE081D908F16}" presName="background2" presStyleLbl="node2" presStyleIdx="0" presStyleCnt="3"/>
      <dgm:spPr>
        <a:solidFill>
          <a:srgbClr val="C9DEDA"/>
        </a:solidFill>
        <a:ln>
          <a:solidFill>
            <a:schemeClr val="accent6">
              <a:lumMod val="75000"/>
            </a:schemeClr>
          </a:solidFill>
        </a:ln>
      </dgm:spPr>
    </dgm:pt>
    <dgm:pt modelId="{16962144-DEE8-4345-9ACE-1AFBC5C2CEE5}" type="pres">
      <dgm:prSet presAssocID="{5F68C442-69D9-48B6-9BC6-DE081D908F16}" presName="text2" presStyleLbl="fgAcc2" presStyleIdx="0" presStyleCnt="3" custScaleX="83626">
        <dgm:presLayoutVars>
          <dgm:chPref val="3"/>
        </dgm:presLayoutVars>
      </dgm:prSet>
      <dgm:spPr/>
    </dgm:pt>
    <dgm:pt modelId="{C40B72CA-64A0-425C-9A96-2668AF7B4B52}" type="pres">
      <dgm:prSet presAssocID="{5F68C442-69D9-48B6-9BC6-DE081D908F16}" presName="hierChild3" presStyleCnt="0"/>
      <dgm:spPr/>
    </dgm:pt>
    <dgm:pt modelId="{94E97A4E-A31C-47B0-AA76-C21875297457}" type="pres">
      <dgm:prSet presAssocID="{8291EEF6-3F3A-4044-81F5-06D8A99140A1}" presName="Name10" presStyleLbl="parChTrans1D2" presStyleIdx="1" presStyleCnt="3"/>
      <dgm:spPr/>
    </dgm:pt>
    <dgm:pt modelId="{FB4E5A31-1CC3-45DB-8571-27381CB28388}" type="pres">
      <dgm:prSet presAssocID="{EA858FF8-5928-4C47-AD86-E2F1DE33E27D}" presName="hierRoot2" presStyleCnt="0"/>
      <dgm:spPr/>
    </dgm:pt>
    <dgm:pt modelId="{172A9613-BE3A-43E5-BB52-11F35FC25DF7}" type="pres">
      <dgm:prSet presAssocID="{EA858FF8-5928-4C47-AD86-E2F1DE33E27D}" presName="composite2" presStyleCnt="0"/>
      <dgm:spPr/>
    </dgm:pt>
    <dgm:pt modelId="{8BE6CB08-B209-41DF-B758-5F81C94C3661}" type="pres">
      <dgm:prSet presAssocID="{EA858FF8-5928-4C47-AD86-E2F1DE33E27D}" presName="background2" presStyleLbl="node2" presStyleIdx="1" presStyleCnt="3"/>
      <dgm:spPr>
        <a:solidFill>
          <a:srgbClr val="C9DEDA"/>
        </a:solidFill>
        <a:ln>
          <a:solidFill>
            <a:schemeClr val="accent6">
              <a:lumMod val="75000"/>
            </a:schemeClr>
          </a:solidFill>
        </a:ln>
      </dgm:spPr>
    </dgm:pt>
    <dgm:pt modelId="{F5092D6D-3560-4409-88CB-495B68B9AE0D}" type="pres">
      <dgm:prSet presAssocID="{EA858FF8-5928-4C47-AD86-E2F1DE33E27D}" presName="text2" presStyleLbl="fgAcc2" presStyleIdx="1" presStyleCnt="3" custScaleX="153912">
        <dgm:presLayoutVars>
          <dgm:chPref val="3"/>
        </dgm:presLayoutVars>
      </dgm:prSet>
      <dgm:spPr/>
    </dgm:pt>
    <dgm:pt modelId="{8D0CBE22-C5DD-4480-BBBE-B7A4C1494091}" type="pres">
      <dgm:prSet presAssocID="{EA858FF8-5928-4C47-AD86-E2F1DE33E27D}" presName="hierChild3" presStyleCnt="0"/>
      <dgm:spPr/>
    </dgm:pt>
    <dgm:pt modelId="{5363DA3A-E87B-4C83-B78C-7D543FE682AC}" type="pres">
      <dgm:prSet presAssocID="{2A5F684A-A3F8-4DA1-8395-739EEFACBFC8}" presName="Name10" presStyleLbl="parChTrans1D2" presStyleIdx="2" presStyleCnt="3"/>
      <dgm:spPr/>
    </dgm:pt>
    <dgm:pt modelId="{1AFFBF7E-DFFB-4E1E-B26F-41B7C869E9B3}" type="pres">
      <dgm:prSet presAssocID="{AF3F229B-CA0A-4B74-9D75-FE382951A5C9}" presName="hierRoot2" presStyleCnt="0"/>
      <dgm:spPr/>
    </dgm:pt>
    <dgm:pt modelId="{08C465DD-17A4-4C4B-BACE-467CF37E17D3}" type="pres">
      <dgm:prSet presAssocID="{AF3F229B-CA0A-4B74-9D75-FE382951A5C9}" presName="composite2" presStyleCnt="0"/>
      <dgm:spPr/>
    </dgm:pt>
    <dgm:pt modelId="{3A7EFFA9-6299-425E-8849-A0B0AD690140}" type="pres">
      <dgm:prSet presAssocID="{AF3F229B-CA0A-4B74-9D75-FE382951A5C9}" presName="background2" presStyleLbl="node2" presStyleIdx="2" presStyleCnt="3"/>
      <dgm:spPr>
        <a:solidFill>
          <a:srgbClr val="C9DEDA"/>
        </a:solidFill>
        <a:ln>
          <a:solidFill>
            <a:schemeClr val="accent6">
              <a:lumMod val="75000"/>
            </a:schemeClr>
          </a:solidFill>
        </a:ln>
      </dgm:spPr>
    </dgm:pt>
    <dgm:pt modelId="{27A0AD47-5DF6-4770-B96A-E418D3C32CEC}" type="pres">
      <dgm:prSet presAssocID="{AF3F229B-CA0A-4B74-9D75-FE382951A5C9}" presName="text2" presStyleLbl="fgAcc2" presStyleIdx="2" presStyleCnt="3" custScaleX="102755">
        <dgm:presLayoutVars>
          <dgm:chPref val="3"/>
        </dgm:presLayoutVars>
      </dgm:prSet>
      <dgm:spPr/>
    </dgm:pt>
    <dgm:pt modelId="{E13021AE-7355-4906-A776-1B982BC5136B}" type="pres">
      <dgm:prSet presAssocID="{AF3F229B-CA0A-4B74-9D75-FE382951A5C9}" presName="hierChild3" presStyleCnt="0"/>
      <dgm:spPr/>
    </dgm:pt>
  </dgm:ptLst>
  <dgm:cxnLst>
    <dgm:cxn modelId="{B35B1505-7D9F-482B-BC2E-8D4599808653}" srcId="{FA8BE75E-BB58-495F-A6D7-1634227AA55D}" destId="{999C27D0-5D09-438B-9238-C956155C7052}" srcOrd="0" destOrd="0" parTransId="{F5F5EBA1-9549-43DA-9399-FE7409788F0F}" sibTransId="{CA13D398-1D98-4610-BD13-DC58D4530831}"/>
    <dgm:cxn modelId="{0CB0F631-EF18-4F72-9038-CA1D0843AA21}" type="presOf" srcId="{AF3F229B-CA0A-4B74-9D75-FE382951A5C9}" destId="{27A0AD47-5DF6-4770-B96A-E418D3C32CEC}" srcOrd="0" destOrd="0" presId="urn:microsoft.com/office/officeart/2005/8/layout/hierarchy1"/>
    <dgm:cxn modelId="{5CC2A636-7DAB-476F-B425-650D8870D706}" srcId="{999C27D0-5D09-438B-9238-C956155C7052}" destId="{EA858FF8-5928-4C47-AD86-E2F1DE33E27D}" srcOrd="1" destOrd="0" parTransId="{8291EEF6-3F3A-4044-81F5-06D8A99140A1}" sibTransId="{61FEF57F-CBAA-4092-868B-154F1BEE449A}"/>
    <dgm:cxn modelId="{F36EDE49-A9A4-4C38-981D-4F15D35A1722}" srcId="{999C27D0-5D09-438B-9238-C956155C7052}" destId="{5F68C442-69D9-48B6-9BC6-DE081D908F16}" srcOrd="0" destOrd="0" parTransId="{A89DDA5F-E5AB-49B9-8DE6-7DB71D9865B4}" sibTransId="{0EE95C20-0762-40EB-AC08-898CB38F0CC7}"/>
    <dgm:cxn modelId="{050DAB8D-71C0-4E8F-919B-038A41209618}" type="presOf" srcId="{A89DDA5F-E5AB-49B9-8DE6-7DB71D9865B4}" destId="{D9627177-9535-429F-95A0-9A6A1E305CC8}" srcOrd="0" destOrd="0" presId="urn:microsoft.com/office/officeart/2005/8/layout/hierarchy1"/>
    <dgm:cxn modelId="{500CAE8D-BC7E-43FE-904E-862638D9BF9A}" type="presOf" srcId="{5F68C442-69D9-48B6-9BC6-DE081D908F16}" destId="{16962144-DEE8-4345-9ACE-1AFBC5C2CEE5}" srcOrd="0" destOrd="0" presId="urn:microsoft.com/office/officeart/2005/8/layout/hierarchy1"/>
    <dgm:cxn modelId="{CFB5E9A0-8369-416A-900F-6490F351067E}" type="presOf" srcId="{2A5F684A-A3F8-4DA1-8395-739EEFACBFC8}" destId="{5363DA3A-E87B-4C83-B78C-7D543FE682AC}" srcOrd="0" destOrd="0" presId="urn:microsoft.com/office/officeart/2005/8/layout/hierarchy1"/>
    <dgm:cxn modelId="{4BEB2BAA-69B7-46E0-9299-D2417E69342B}" type="presOf" srcId="{999C27D0-5D09-438B-9238-C956155C7052}" destId="{170F2D46-3EE7-41F9-B7C8-87DD1CBE0520}" srcOrd="0" destOrd="0" presId="urn:microsoft.com/office/officeart/2005/8/layout/hierarchy1"/>
    <dgm:cxn modelId="{B6F041C4-0169-4F4D-A6B5-03F70D616060}" srcId="{999C27D0-5D09-438B-9238-C956155C7052}" destId="{AF3F229B-CA0A-4B74-9D75-FE382951A5C9}" srcOrd="2" destOrd="0" parTransId="{2A5F684A-A3F8-4DA1-8395-739EEFACBFC8}" sibTransId="{A1B327A2-9DB9-4584-B854-0491FCAC6E9E}"/>
    <dgm:cxn modelId="{F8BD21D1-C048-4065-95E5-21BBCE5C1559}" type="presOf" srcId="{EA858FF8-5928-4C47-AD86-E2F1DE33E27D}" destId="{F5092D6D-3560-4409-88CB-495B68B9AE0D}" srcOrd="0" destOrd="0" presId="urn:microsoft.com/office/officeart/2005/8/layout/hierarchy1"/>
    <dgm:cxn modelId="{3514A6E3-54A6-4750-B6F4-5CED52B9E179}" type="presOf" srcId="{FA8BE75E-BB58-495F-A6D7-1634227AA55D}" destId="{E276E8B9-6137-409E-A987-0BC3070CFD40}" srcOrd="0" destOrd="0" presId="urn:microsoft.com/office/officeart/2005/8/layout/hierarchy1"/>
    <dgm:cxn modelId="{F402D2FA-ED3F-43EB-87A1-040EB499D0B3}" type="presOf" srcId="{8291EEF6-3F3A-4044-81F5-06D8A99140A1}" destId="{94E97A4E-A31C-47B0-AA76-C21875297457}" srcOrd="0" destOrd="0" presId="urn:microsoft.com/office/officeart/2005/8/layout/hierarchy1"/>
    <dgm:cxn modelId="{173C6A31-5888-4146-8CE9-20E8D39EC632}" type="presParOf" srcId="{E276E8B9-6137-409E-A987-0BC3070CFD40}" destId="{6F4823B5-889D-4CFA-B6B1-BCEC8562C444}" srcOrd="0" destOrd="0" presId="urn:microsoft.com/office/officeart/2005/8/layout/hierarchy1"/>
    <dgm:cxn modelId="{2E449A6C-A635-4C80-AC25-4B1AFBF70D60}" type="presParOf" srcId="{6F4823B5-889D-4CFA-B6B1-BCEC8562C444}" destId="{08BA7E25-2010-4166-B327-1E0F43DA2A3B}" srcOrd="0" destOrd="0" presId="urn:microsoft.com/office/officeart/2005/8/layout/hierarchy1"/>
    <dgm:cxn modelId="{A008D8FA-3D27-4856-80BD-9053B59D1187}" type="presParOf" srcId="{08BA7E25-2010-4166-B327-1E0F43DA2A3B}" destId="{B7209AC8-8BB3-4D9C-BE98-236B52EA9025}" srcOrd="0" destOrd="0" presId="urn:microsoft.com/office/officeart/2005/8/layout/hierarchy1"/>
    <dgm:cxn modelId="{B9C27977-C389-4C76-83B9-147101F972B1}" type="presParOf" srcId="{08BA7E25-2010-4166-B327-1E0F43DA2A3B}" destId="{170F2D46-3EE7-41F9-B7C8-87DD1CBE0520}" srcOrd="1" destOrd="0" presId="urn:microsoft.com/office/officeart/2005/8/layout/hierarchy1"/>
    <dgm:cxn modelId="{0A946F85-AFE1-49DF-867E-2EEA88B25E9A}" type="presParOf" srcId="{6F4823B5-889D-4CFA-B6B1-BCEC8562C444}" destId="{3992BECA-DA25-4AB0-99F0-D38D4BDFF778}" srcOrd="1" destOrd="0" presId="urn:microsoft.com/office/officeart/2005/8/layout/hierarchy1"/>
    <dgm:cxn modelId="{1A5EA8F9-7F3F-4D18-8CD8-1C278F24FFFB}" type="presParOf" srcId="{3992BECA-DA25-4AB0-99F0-D38D4BDFF778}" destId="{D9627177-9535-429F-95A0-9A6A1E305CC8}" srcOrd="0" destOrd="0" presId="urn:microsoft.com/office/officeart/2005/8/layout/hierarchy1"/>
    <dgm:cxn modelId="{C39C2738-043C-4631-968F-1328717D7777}" type="presParOf" srcId="{3992BECA-DA25-4AB0-99F0-D38D4BDFF778}" destId="{6A931F49-1DB9-4057-822D-D57B2E5EFB7C}" srcOrd="1" destOrd="0" presId="urn:microsoft.com/office/officeart/2005/8/layout/hierarchy1"/>
    <dgm:cxn modelId="{0E298B59-CEB6-4453-926D-25AAD4349A36}" type="presParOf" srcId="{6A931F49-1DB9-4057-822D-D57B2E5EFB7C}" destId="{EE8A1441-B708-41F8-A059-5B2B93D2E329}" srcOrd="0" destOrd="0" presId="urn:microsoft.com/office/officeart/2005/8/layout/hierarchy1"/>
    <dgm:cxn modelId="{BBEBF344-B36F-43FE-8480-E4F0A961BA19}" type="presParOf" srcId="{EE8A1441-B708-41F8-A059-5B2B93D2E329}" destId="{99DD19DD-AFC8-431A-BA13-0E4CD9BB6ECB}" srcOrd="0" destOrd="0" presId="urn:microsoft.com/office/officeart/2005/8/layout/hierarchy1"/>
    <dgm:cxn modelId="{821B16EE-C480-440F-8DAD-ECE590810E18}" type="presParOf" srcId="{EE8A1441-B708-41F8-A059-5B2B93D2E329}" destId="{16962144-DEE8-4345-9ACE-1AFBC5C2CEE5}" srcOrd="1" destOrd="0" presId="urn:microsoft.com/office/officeart/2005/8/layout/hierarchy1"/>
    <dgm:cxn modelId="{31051BCA-EF11-4DA8-9A29-46A42667B844}" type="presParOf" srcId="{6A931F49-1DB9-4057-822D-D57B2E5EFB7C}" destId="{C40B72CA-64A0-425C-9A96-2668AF7B4B52}" srcOrd="1" destOrd="0" presId="urn:microsoft.com/office/officeart/2005/8/layout/hierarchy1"/>
    <dgm:cxn modelId="{C1880795-8F6F-48A7-8594-AA2EC95EC709}" type="presParOf" srcId="{3992BECA-DA25-4AB0-99F0-D38D4BDFF778}" destId="{94E97A4E-A31C-47B0-AA76-C21875297457}" srcOrd="2" destOrd="0" presId="urn:microsoft.com/office/officeart/2005/8/layout/hierarchy1"/>
    <dgm:cxn modelId="{91978CCF-3577-4BE6-A849-D5C6FBBD8FDF}" type="presParOf" srcId="{3992BECA-DA25-4AB0-99F0-D38D4BDFF778}" destId="{FB4E5A31-1CC3-45DB-8571-27381CB28388}" srcOrd="3" destOrd="0" presId="urn:microsoft.com/office/officeart/2005/8/layout/hierarchy1"/>
    <dgm:cxn modelId="{D70D3471-B7A5-41FD-A9E9-0D5A8D030C96}" type="presParOf" srcId="{FB4E5A31-1CC3-45DB-8571-27381CB28388}" destId="{172A9613-BE3A-43E5-BB52-11F35FC25DF7}" srcOrd="0" destOrd="0" presId="urn:microsoft.com/office/officeart/2005/8/layout/hierarchy1"/>
    <dgm:cxn modelId="{018F7325-8D8F-420D-9DE1-1AEC90C4C2CC}" type="presParOf" srcId="{172A9613-BE3A-43E5-BB52-11F35FC25DF7}" destId="{8BE6CB08-B209-41DF-B758-5F81C94C3661}" srcOrd="0" destOrd="0" presId="urn:microsoft.com/office/officeart/2005/8/layout/hierarchy1"/>
    <dgm:cxn modelId="{8521C3B0-5FD6-401B-8BA5-B9CEDBC55FE5}" type="presParOf" srcId="{172A9613-BE3A-43E5-BB52-11F35FC25DF7}" destId="{F5092D6D-3560-4409-88CB-495B68B9AE0D}" srcOrd="1" destOrd="0" presId="urn:microsoft.com/office/officeart/2005/8/layout/hierarchy1"/>
    <dgm:cxn modelId="{D98CB366-379E-4769-9AEE-CD7D90143960}" type="presParOf" srcId="{FB4E5A31-1CC3-45DB-8571-27381CB28388}" destId="{8D0CBE22-C5DD-4480-BBBE-B7A4C1494091}" srcOrd="1" destOrd="0" presId="urn:microsoft.com/office/officeart/2005/8/layout/hierarchy1"/>
    <dgm:cxn modelId="{08E77DEC-3BEC-4C0C-AB1F-E4BFD199EC1B}" type="presParOf" srcId="{3992BECA-DA25-4AB0-99F0-D38D4BDFF778}" destId="{5363DA3A-E87B-4C83-B78C-7D543FE682AC}" srcOrd="4" destOrd="0" presId="urn:microsoft.com/office/officeart/2005/8/layout/hierarchy1"/>
    <dgm:cxn modelId="{33A2ACC5-7FC8-4DF7-9C8F-62E44FF8F161}" type="presParOf" srcId="{3992BECA-DA25-4AB0-99F0-D38D4BDFF778}" destId="{1AFFBF7E-DFFB-4E1E-B26F-41B7C869E9B3}" srcOrd="5" destOrd="0" presId="urn:microsoft.com/office/officeart/2005/8/layout/hierarchy1"/>
    <dgm:cxn modelId="{54C6E1F1-3CE2-4C1B-BFAF-8F150D468BE0}" type="presParOf" srcId="{1AFFBF7E-DFFB-4E1E-B26F-41B7C869E9B3}" destId="{08C465DD-17A4-4C4B-BACE-467CF37E17D3}" srcOrd="0" destOrd="0" presId="urn:microsoft.com/office/officeart/2005/8/layout/hierarchy1"/>
    <dgm:cxn modelId="{A21DA228-8CB7-4013-B9F9-36DFCE5AA4B7}" type="presParOf" srcId="{08C465DD-17A4-4C4B-BACE-467CF37E17D3}" destId="{3A7EFFA9-6299-425E-8849-A0B0AD690140}" srcOrd="0" destOrd="0" presId="urn:microsoft.com/office/officeart/2005/8/layout/hierarchy1"/>
    <dgm:cxn modelId="{71286F3F-581B-4A6B-9ADD-182F86E6304D}" type="presParOf" srcId="{08C465DD-17A4-4C4B-BACE-467CF37E17D3}" destId="{27A0AD47-5DF6-4770-B96A-E418D3C32CEC}" srcOrd="1" destOrd="0" presId="urn:microsoft.com/office/officeart/2005/8/layout/hierarchy1"/>
    <dgm:cxn modelId="{6DC6CF17-DFAB-42EF-A9FE-EA184BDEAA6A}" type="presParOf" srcId="{1AFFBF7E-DFFB-4E1E-B26F-41B7C869E9B3}" destId="{E13021AE-7355-4906-A776-1B982BC513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3DA3A-E87B-4C83-B78C-7D543FE682AC}">
      <dsp:nvSpPr>
        <dsp:cNvPr id="0" name=""/>
        <dsp:cNvSpPr/>
      </dsp:nvSpPr>
      <dsp:spPr>
        <a:xfrm>
          <a:off x="3989419" y="885940"/>
          <a:ext cx="2919457" cy="602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94"/>
              </a:lnTo>
              <a:lnTo>
                <a:pt x="2919457" y="410394"/>
              </a:lnTo>
              <a:lnTo>
                <a:pt x="2919457" y="602218"/>
              </a:lnTo>
            </a:path>
          </a:pathLst>
        </a:custGeom>
        <a:noFill/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97A4E-A31C-47B0-AA76-C21875297457}">
      <dsp:nvSpPr>
        <dsp:cNvPr id="0" name=""/>
        <dsp:cNvSpPr/>
      </dsp:nvSpPr>
      <dsp:spPr>
        <a:xfrm>
          <a:off x="3791370" y="885940"/>
          <a:ext cx="198048" cy="602218"/>
        </a:xfrm>
        <a:custGeom>
          <a:avLst/>
          <a:gdLst/>
          <a:ahLst/>
          <a:cxnLst/>
          <a:rect l="0" t="0" r="0" b="0"/>
          <a:pathLst>
            <a:path>
              <a:moveTo>
                <a:pt x="198048" y="0"/>
              </a:moveTo>
              <a:lnTo>
                <a:pt x="198048" y="410394"/>
              </a:lnTo>
              <a:lnTo>
                <a:pt x="0" y="410394"/>
              </a:lnTo>
              <a:lnTo>
                <a:pt x="0" y="602218"/>
              </a:lnTo>
            </a:path>
          </a:pathLst>
        </a:custGeom>
        <a:noFill/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27177-9535-429F-95A0-9A6A1E305CC8}">
      <dsp:nvSpPr>
        <dsp:cNvPr id="0" name=""/>
        <dsp:cNvSpPr/>
      </dsp:nvSpPr>
      <dsp:spPr>
        <a:xfrm>
          <a:off x="871912" y="885940"/>
          <a:ext cx="3117506" cy="602218"/>
        </a:xfrm>
        <a:custGeom>
          <a:avLst/>
          <a:gdLst/>
          <a:ahLst/>
          <a:cxnLst/>
          <a:rect l="0" t="0" r="0" b="0"/>
          <a:pathLst>
            <a:path>
              <a:moveTo>
                <a:pt x="3117506" y="0"/>
              </a:moveTo>
              <a:lnTo>
                <a:pt x="3117506" y="410394"/>
              </a:lnTo>
              <a:lnTo>
                <a:pt x="0" y="410394"/>
              </a:lnTo>
              <a:lnTo>
                <a:pt x="0" y="602218"/>
              </a:lnTo>
            </a:path>
          </a:pathLst>
        </a:custGeom>
        <a:noFill/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09AC8-8BB3-4D9C-BE98-236B52EA9025}">
      <dsp:nvSpPr>
        <dsp:cNvPr id="0" name=""/>
        <dsp:cNvSpPr/>
      </dsp:nvSpPr>
      <dsp:spPr>
        <a:xfrm>
          <a:off x="877487" y="538341"/>
          <a:ext cx="6223862" cy="347599"/>
        </a:xfrm>
        <a:prstGeom prst="roundRect">
          <a:avLst>
            <a:gd name="adj" fmla="val 10000"/>
          </a:avLst>
        </a:prstGeom>
        <a:solidFill>
          <a:srgbClr val="C9DEDA"/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F2D46-3EE7-41F9-B7C8-87DD1CBE0520}">
      <dsp:nvSpPr>
        <dsp:cNvPr id="0" name=""/>
        <dsp:cNvSpPr/>
      </dsp:nvSpPr>
      <dsp:spPr>
        <a:xfrm>
          <a:off x="1107561" y="756911"/>
          <a:ext cx="6223862" cy="34759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rgbClr val="F486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Bookman Old Style" pitchFamily="18" charset="0"/>
            </a:rPr>
            <a:t>Доходы бюджета – безвозмездные и безвозвратные поступления денежных средств</a:t>
          </a:r>
        </a:p>
      </dsp:txBody>
      <dsp:txXfrm>
        <a:off x="1117742" y="767092"/>
        <a:ext cx="6203500" cy="327237"/>
      </dsp:txXfrm>
    </dsp:sp>
    <dsp:sp modelId="{99DD19DD-AFC8-431A-BA13-0E4CD9BB6ECB}">
      <dsp:nvSpPr>
        <dsp:cNvPr id="0" name=""/>
        <dsp:cNvSpPr/>
      </dsp:nvSpPr>
      <dsp:spPr>
        <a:xfrm>
          <a:off x="6105" y="1488159"/>
          <a:ext cx="1731615" cy="1314872"/>
        </a:xfrm>
        <a:prstGeom prst="roundRect">
          <a:avLst>
            <a:gd name="adj" fmla="val 10000"/>
          </a:avLst>
        </a:prstGeom>
        <a:solidFill>
          <a:srgbClr val="C9DEDA"/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62144-DEE8-4345-9ACE-1AFBC5C2CEE5}">
      <dsp:nvSpPr>
        <dsp:cNvPr id="0" name=""/>
        <dsp:cNvSpPr/>
      </dsp:nvSpPr>
      <dsp:spPr>
        <a:xfrm>
          <a:off x="236179" y="1706729"/>
          <a:ext cx="1731615" cy="131487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rgbClr val="F486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Bookman Old Style" pitchFamily="18" charset="0"/>
            </a:rPr>
            <a:t>Налоговые доходы  </a:t>
          </a:r>
          <a:r>
            <a:rPr lang="ru-RU" sz="1200" kern="1200" dirty="0">
              <a:latin typeface="Bookman Old Style" pitchFamily="18" charset="0"/>
            </a:rPr>
            <a:t>- поступления в бюджет от уплаты налогов, установленных Налоговым кодексом РФ</a:t>
          </a:r>
        </a:p>
      </dsp:txBody>
      <dsp:txXfrm>
        <a:off x="274690" y="1745240"/>
        <a:ext cx="1654593" cy="1237850"/>
      </dsp:txXfrm>
    </dsp:sp>
    <dsp:sp modelId="{8BE6CB08-B209-41DF-B758-5F81C94C3661}">
      <dsp:nvSpPr>
        <dsp:cNvPr id="0" name=""/>
        <dsp:cNvSpPr/>
      </dsp:nvSpPr>
      <dsp:spPr>
        <a:xfrm>
          <a:off x="2197868" y="1488159"/>
          <a:ext cx="3187003" cy="1314872"/>
        </a:xfrm>
        <a:prstGeom prst="roundRect">
          <a:avLst>
            <a:gd name="adj" fmla="val 10000"/>
          </a:avLst>
        </a:prstGeom>
        <a:solidFill>
          <a:srgbClr val="C9DEDA"/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92D6D-3560-4409-88CB-495B68B9AE0D}">
      <dsp:nvSpPr>
        <dsp:cNvPr id="0" name=""/>
        <dsp:cNvSpPr/>
      </dsp:nvSpPr>
      <dsp:spPr>
        <a:xfrm>
          <a:off x="2427942" y="1706729"/>
          <a:ext cx="3187003" cy="131487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rgbClr val="F486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Bookman Old Style" pitchFamily="18" charset="0"/>
            </a:rPr>
            <a:t>Неналоговые доходы </a:t>
          </a:r>
          <a:r>
            <a:rPr lang="ru-RU" sz="1200" kern="1200" dirty="0">
              <a:latin typeface="Bookman Old Style" pitchFamily="18" charset="0"/>
            </a:rPr>
            <a:t>- платежи от предоставления государством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законодательства, безвозмездные перечисления от физических и юридических лиц</a:t>
          </a:r>
        </a:p>
      </dsp:txBody>
      <dsp:txXfrm>
        <a:off x="2466453" y="1745240"/>
        <a:ext cx="3109981" cy="1237850"/>
      </dsp:txXfrm>
    </dsp:sp>
    <dsp:sp modelId="{3A7EFFA9-6299-425E-8849-A0B0AD690140}">
      <dsp:nvSpPr>
        <dsp:cNvPr id="0" name=""/>
        <dsp:cNvSpPr/>
      </dsp:nvSpPr>
      <dsp:spPr>
        <a:xfrm>
          <a:off x="5845019" y="1488159"/>
          <a:ext cx="2127712" cy="1314872"/>
        </a:xfrm>
        <a:prstGeom prst="roundRect">
          <a:avLst>
            <a:gd name="adj" fmla="val 10000"/>
          </a:avLst>
        </a:prstGeom>
        <a:solidFill>
          <a:srgbClr val="C9DEDA"/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0AD47-5DF6-4770-B96A-E418D3C32CEC}">
      <dsp:nvSpPr>
        <dsp:cNvPr id="0" name=""/>
        <dsp:cNvSpPr/>
      </dsp:nvSpPr>
      <dsp:spPr>
        <a:xfrm>
          <a:off x="6075093" y="1706729"/>
          <a:ext cx="2127712" cy="131487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flat" cmpd="sng" algn="ctr">
          <a:solidFill>
            <a:srgbClr val="F486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Bookman Old Style" pitchFamily="18" charset="0"/>
            </a:rPr>
            <a:t>Безвозмездные поступления </a:t>
          </a:r>
          <a:r>
            <a:rPr lang="ru-RU" sz="1200" kern="1200" dirty="0">
              <a:latin typeface="Bookman Old Style" pitchFamily="18" charset="0"/>
            </a:rPr>
            <a:t>– финансовая помощь из бюджетов других уровней (межбюджетные трансферты) </a:t>
          </a:r>
        </a:p>
      </dsp:txBody>
      <dsp:txXfrm>
        <a:off x="6113604" y="1745240"/>
        <a:ext cx="2050690" cy="1237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0.12451</cdr:y>
    </cdr:from>
    <cdr:to>
      <cdr:x>0.37466</cdr:x>
      <cdr:y>0.59137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B09E37E4-664A-41D4-808F-34732C58F4E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04056"/>
          <a:ext cx="2517866" cy="188992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9481E-7B32-4DF3-A81A-FA8329AE22F1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D009B-9482-4B32-9A59-2C96925020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01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42D64-AA03-4E58-B720-E73D64726F60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5C42-E764-4A45-A27C-2F76408AA7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11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5C42-E764-4A45-A27C-2F76408AA79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41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4052" y="4293096"/>
            <a:ext cx="6575895" cy="1388165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к проекту решения Совета Натальинского муниципального образования «О бюджете Натальинского муниципального образования на 2024 год и плановый период 2025 и 2026 годов»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2564904"/>
            <a:ext cx="8305800" cy="92203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4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Бюджет для граждан</a:t>
            </a:r>
          </a:p>
        </p:txBody>
      </p:sp>
      <p:pic>
        <p:nvPicPr>
          <p:cNvPr id="3074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06" y="409128"/>
            <a:ext cx="1515988" cy="183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971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СТРУКТУРА РАСХОДОВ БЮДЖТА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Натальинского муниципального образования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</a:t>
            </a:r>
            <a:endParaRPr lang="ru-RU" sz="18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90341954"/>
              </p:ext>
            </p:extLst>
          </p:nvPr>
        </p:nvGraphicFramePr>
        <p:xfrm>
          <a:off x="539552" y="1412776"/>
          <a:ext cx="79208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411760" y="1988840"/>
            <a:ext cx="642764" cy="1278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V="1">
            <a:off x="3131840" y="2636912"/>
            <a:ext cx="1296144" cy="7920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8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966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Муниципальные программы </a:t>
            </a:r>
            <a:b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Натальинского муниципального образования </a:t>
            </a:r>
            <a:b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на 202</a:t>
            </a:r>
            <a:r>
              <a:rPr lang="en-US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4</a:t>
            </a:r>
            <a:r>
              <a:rPr 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год                           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96072"/>
              </p:ext>
            </p:extLst>
          </p:nvPr>
        </p:nvGraphicFramePr>
        <p:xfrm>
          <a:off x="179511" y="1340768"/>
          <a:ext cx="8784977" cy="5322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Наименование программы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 2024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Цели муниципальных программ</a:t>
                      </a: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«Обеспечение первичных мер пожарной безопасности на территории населенных пунктов Натальинского муниципального образования»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888,8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Обеспечение соблюдения обязательных мер пожарной безопасности и оснащение первичными</a:t>
                      </a: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средствами тушения пожаров и противопожарным инвентарем населенных пунктов Натальинского МО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"Развитие местного самоуправления в Натальинском муниципальном образовании Балаковского муниципального района Саратовской области"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705,8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Создание условий для устойчивого развития местного самоуправления на территории Натальинского муниципального образования</a:t>
                      </a: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"Комплексное развитие населенных пунктов Натальинского муниципального образования Балаковского муниципального района Саратовской области"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5 180,0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создание условий для строительства жилья в сельской местности, обеспечение подведения инженерных коммуникаций, дорог, благоустройство площадок под компактную жилищную застройку;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повышение уровня обеспеченности сельского населения питьевой водой; </a:t>
                      </a: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реализация общественно значимых проектов благоустройства в интересах жителей Натальинского муниципального образования Балаковского муниципального района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«Дорожная деятельность в отношении автомобильных дорог местного значения в границах населенных пунктов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Натальинского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МО»</a:t>
                      </a: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31 046,1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8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Организация работ по ремонту и содержанию автомобильных дорог общего пользования местного значения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границах населенных пунктов </a:t>
                      </a:r>
                      <a:r>
                        <a:rPr lang="ru-RU" sz="800" b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Натальинского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муниципального образования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517061931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"Эффективное управление и распоряжение муниципальным имуществом и земельными ресурсами Натальинского муниципального образования Балаковского муниципального района Саратовской области"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1 393,6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Оптимизация</a:t>
                      </a: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структуры муниципальной собственности; формирование эффективной  системы управления и распоряжения муниципальной собственностью; достоверный учет муниципального имущества и земельных ресурсов; снижение расходов на содержание неиспользуемого имущества и земельных ресурсов;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"Комплексное благоустройство территории Натальинского муниципального образования Балаковского муниципального района Саратовской области"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11 287,9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Совершенствование системы комплексного благоустройства Натальинского МО; повышение общего уровня благоустройства для обеспечения максимально благоприятных, комфортных условий для проживания и отдыха населения</a:t>
                      </a: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"Развитие культуры, физической культуры и спорта в Натальинском муниципальном образовании"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30 046,7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Создание условий для доступа к культурным ценностям и творческой</a:t>
                      </a: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самореализации; укрепление здоровья населения Натальинского МО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8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"Обеспечение надлежащего состояния и бесперебойного функционирования объектов водоснабжения и водоотведения, находящихся в муниципальной собственности, проведения аварийно-восстановительных работ в отношении сетей водоснабжения и водоотведения, находящихся в муниципальной собственности, на территории Натальинского муниципального образования, а также бесхозяйных сетей водоснабжения и водоотведения, принятых на учёт в ЕГРН на основании заявления администрации Натальинского  муниципального образования"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1 567,5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Своевременное и качественное обеспечение населения</a:t>
                      </a: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Натальинского МО услугами водоснабжения и водоотведения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ИТОГО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82 116,4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9118" marR="3911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4883" y="1109673"/>
            <a:ext cx="89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Bookman Old Style" panose="020506040505050202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16147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/>
          </p:cNvSpPr>
          <p:nvPr/>
        </p:nvSpPr>
        <p:spPr>
          <a:xfrm>
            <a:off x="752633" y="1435468"/>
            <a:ext cx="7596337" cy="1754326"/>
          </a:xfrm>
          <a:custGeom>
            <a:avLst/>
            <a:gdLst>
              <a:gd name="connsiteX0" fmla="*/ 0 w 8568952"/>
              <a:gd name="connsiteY0" fmla="*/ 0 h 6194003"/>
              <a:gd name="connsiteX1" fmla="*/ 8568952 w 8568952"/>
              <a:gd name="connsiteY1" fmla="*/ 0 h 6194003"/>
              <a:gd name="connsiteX2" fmla="*/ 8568952 w 8568952"/>
              <a:gd name="connsiteY2" fmla="*/ 6194003 h 6194003"/>
              <a:gd name="connsiteX3" fmla="*/ 0 w 8568952"/>
              <a:gd name="connsiteY3" fmla="*/ 6194003 h 6194003"/>
              <a:gd name="connsiteX4" fmla="*/ 0 w 8568952"/>
              <a:gd name="connsiteY4" fmla="*/ 0 h 6194003"/>
              <a:gd name="connsiteX0" fmla="*/ 1828800 w 8568952"/>
              <a:gd name="connsiteY0" fmla="*/ 0 h 6204889"/>
              <a:gd name="connsiteX1" fmla="*/ 8568952 w 8568952"/>
              <a:gd name="connsiteY1" fmla="*/ 10886 h 6204889"/>
              <a:gd name="connsiteX2" fmla="*/ 8568952 w 8568952"/>
              <a:gd name="connsiteY2" fmla="*/ 6204889 h 6204889"/>
              <a:gd name="connsiteX3" fmla="*/ 0 w 8568952"/>
              <a:gd name="connsiteY3" fmla="*/ 6204889 h 6204889"/>
              <a:gd name="connsiteX4" fmla="*/ 1828800 w 8568952"/>
              <a:gd name="connsiteY4" fmla="*/ 0 h 6204889"/>
              <a:gd name="connsiteX0" fmla="*/ 1828800 w 8568952"/>
              <a:gd name="connsiteY0" fmla="*/ 0 h 6204889"/>
              <a:gd name="connsiteX1" fmla="*/ 8568952 w 8568952"/>
              <a:gd name="connsiteY1" fmla="*/ 10886 h 6204889"/>
              <a:gd name="connsiteX2" fmla="*/ 8568952 w 8568952"/>
              <a:gd name="connsiteY2" fmla="*/ 6204889 h 6204889"/>
              <a:gd name="connsiteX3" fmla="*/ 0 w 8568952"/>
              <a:gd name="connsiteY3" fmla="*/ 6204889 h 6204889"/>
              <a:gd name="connsiteX4" fmla="*/ 1828800 w 8568952"/>
              <a:gd name="connsiteY4" fmla="*/ 0 h 6204889"/>
              <a:gd name="connsiteX0" fmla="*/ 2510287 w 8568952"/>
              <a:gd name="connsiteY0" fmla="*/ 0 h 6204889"/>
              <a:gd name="connsiteX1" fmla="*/ 8568952 w 8568952"/>
              <a:gd name="connsiteY1" fmla="*/ 10886 h 6204889"/>
              <a:gd name="connsiteX2" fmla="*/ 8568952 w 8568952"/>
              <a:gd name="connsiteY2" fmla="*/ 6204889 h 6204889"/>
              <a:gd name="connsiteX3" fmla="*/ 0 w 8568952"/>
              <a:gd name="connsiteY3" fmla="*/ 6204889 h 6204889"/>
              <a:gd name="connsiteX4" fmla="*/ 2510287 w 8568952"/>
              <a:gd name="connsiteY4" fmla="*/ 0 h 620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8952" h="6204889">
                <a:moveTo>
                  <a:pt x="2510287" y="0"/>
                </a:moveTo>
                <a:lnTo>
                  <a:pt x="8568952" y="10886"/>
                </a:lnTo>
                <a:lnTo>
                  <a:pt x="8568952" y="6204889"/>
                </a:lnTo>
                <a:lnTo>
                  <a:pt x="0" y="6204889"/>
                </a:lnTo>
                <a:cubicBezTo>
                  <a:pt x="609600" y="4136593"/>
                  <a:pt x="2542945" y="2307781"/>
                  <a:pt x="2510287" y="0"/>
                </a:cubicBez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  <a:tabLst>
                <a:tab pos="357188" algn="l"/>
              </a:tabLst>
            </a:pPr>
            <a:r>
              <a:rPr lang="ru-RU" sz="1600" dirty="0">
                <a:latin typeface="Bookman Old Style" panose="02050604050505020204" pitchFamily="18" charset="0"/>
              </a:rPr>
              <a:t>	</a:t>
            </a:r>
            <a:r>
              <a:rPr lang="ru-RU" sz="2000" dirty="0">
                <a:latin typeface="Bookman Old Style" panose="02050604050505020204" pitchFamily="18" charset="0"/>
              </a:rPr>
              <a:t>Мы представляем Вашему вниманию «Бюджет для граждан», целью которого является ознакомить всех желающих с основными положениями и параметрами проекта бюджета Натальинского муниципального образования на 2024 год и плановый период 2025 и 2026 годов.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4438" y="512138"/>
            <a:ext cx="63527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Bookman Old Style" panose="02050604050505020204" pitchFamily="18" charset="0"/>
              </a:rPr>
              <a:t>Уважаемые жители Натальинского муниципального образования!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4378" y="3256760"/>
            <a:ext cx="7675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ru-RU" dirty="0">
                <a:latin typeface="Bookman Old Style" panose="02050604050505020204" pitchFamily="18" charset="0"/>
              </a:rPr>
              <a:t>	</a:t>
            </a:r>
            <a:r>
              <a:rPr lang="ru-RU" sz="2000" dirty="0">
                <a:latin typeface="Bookman Old Style" panose="02050604050505020204" pitchFamily="18" charset="0"/>
              </a:rPr>
              <a:t>Главное направление проекта «Бюджет для граждан» – это обеспечения открытости и прозрачности бюджета.</a:t>
            </a:r>
          </a:p>
        </p:txBody>
      </p:sp>
      <p:pic>
        <p:nvPicPr>
          <p:cNvPr id="14" name="Рисунок 13" descr="https://avatars.mds.yandex.net/get-zen_doc/1572663/pub_5d094eb94d242900af2e84d9_5d09d1b10e04e300af073518/scale_12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6912768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69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19056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Основные направления бюджетной и налоговой политики Натальинского муниципального образования</a:t>
            </a:r>
          </a:p>
        </p:txBody>
      </p:sp>
      <p:pic>
        <p:nvPicPr>
          <p:cNvPr id="2050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1447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229272"/>
            <a:ext cx="80032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4500" algn="l"/>
              </a:tabLst>
            </a:pPr>
            <a:r>
              <a:rPr lang="ru-RU" sz="1600" dirty="0">
                <a:latin typeface="Bookman Old Style" panose="02050604050505020204" pitchFamily="18" charset="0"/>
              </a:rPr>
              <a:t>	В области налоговой политики на предстоящий трехлетний период приоритетным направлением  является формирование сбалансированного бюджета, отражающего реальные бюджетные показатели. Целями налоговой политики являются обеспечение реальности плановых показателей доходов бюджета, своевременности и полноты поступления доходов в бюджет, улучшение качества администрирования доходных источников, повышение эффективности налоговых расходов бюджета.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385" y="3980337"/>
            <a:ext cx="80194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4500" algn="l"/>
              </a:tabLst>
            </a:pPr>
            <a:r>
              <a:rPr lang="ru-RU" sz="1600" dirty="0">
                <a:latin typeface="Bookman Old Style" panose="02050604050505020204" pitchFamily="18" charset="0"/>
              </a:rPr>
              <a:t>	Основным направлением бюджетной политики остается повышение уровня и качества жизни населения. Основополагающей целью бюджетной политики является поддержание сбалансированности и финансовой устойчивости бюджета Натальинского муниципального образования, решение экономических и социальных задач, а также безусловное исполнение принятых обязательств наиболее эффективным способом. </a:t>
            </a:r>
          </a:p>
          <a:p>
            <a:pPr algn="just">
              <a:tabLst>
                <a:tab pos="444500" algn="l"/>
              </a:tabLst>
            </a:pPr>
            <a:r>
              <a:rPr lang="ru-RU" sz="1600" dirty="0">
                <a:latin typeface="Bookman Old Style" panose="02050604050505020204" pitchFamily="18" charset="0"/>
              </a:rPr>
              <a:t>	Таким образом, бюджетная, налоговая политика поселения направлена на содействие социально-экономическому развитию и создания условий для развития муниципального образования. </a:t>
            </a:r>
          </a:p>
          <a:p>
            <a:pPr algn="just"/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8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348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alt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Натальинского муниципального образования </a:t>
            </a:r>
            <a:br>
              <a:rPr lang="ru-RU" alt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20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 и плановый период 2025 и 2026 годов</a:t>
            </a:r>
            <a:endParaRPr lang="ru-RU" sz="20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3840" y="1312292"/>
          <a:ext cx="4632176" cy="254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14711"/>
              </p:ext>
            </p:extLst>
          </p:nvPr>
        </p:nvGraphicFramePr>
        <p:xfrm>
          <a:off x="411060" y="1577129"/>
          <a:ext cx="8355404" cy="3156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959">
                  <a:extLst>
                    <a:ext uri="{9D8B030D-6E8A-4147-A177-3AD203B41FA5}">
                      <a16:colId xmlns:a16="http://schemas.microsoft.com/office/drawing/2014/main" val="2426924938"/>
                    </a:ext>
                  </a:extLst>
                </a:gridCol>
                <a:gridCol w="2521597">
                  <a:extLst>
                    <a:ext uri="{9D8B030D-6E8A-4147-A177-3AD203B41FA5}">
                      <a16:colId xmlns:a16="http://schemas.microsoft.com/office/drawing/2014/main" val="588019038"/>
                    </a:ext>
                  </a:extLst>
                </a:gridCol>
                <a:gridCol w="1017180">
                  <a:extLst>
                    <a:ext uri="{9D8B030D-6E8A-4147-A177-3AD203B41FA5}">
                      <a16:colId xmlns:a16="http://schemas.microsoft.com/office/drawing/2014/main" val="3691751217"/>
                    </a:ext>
                  </a:extLst>
                </a:gridCol>
                <a:gridCol w="1168258">
                  <a:extLst>
                    <a:ext uri="{9D8B030D-6E8A-4147-A177-3AD203B41FA5}">
                      <a16:colId xmlns:a16="http://schemas.microsoft.com/office/drawing/2014/main" val="3500677374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505188091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3682253679"/>
                    </a:ext>
                  </a:extLst>
                </a:gridCol>
                <a:gridCol w="1075804">
                  <a:extLst>
                    <a:ext uri="{9D8B030D-6E8A-4147-A177-3AD203B41FA5}">
                      <a16:colId xmlns:a16="http://schemas.microsoft.com/office/drawing/2014/main" val="3588429007"/>
                    </a:ext>
                  </a:extLst>
                </a:gridCol>
              </a:tblGrid>
              <a:tr h="665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2022 год (факт)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2023 года                      (ожидаемое исполнение)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2024 год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2025 год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2026 год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72598"/>
                  </a:ext>
                </a:extLst>
              </a:tr>
              <a:tr h="421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Доходы бюджета (тыс. руб.),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204 723,7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202 413,3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93 149,7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64 525,6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83 089,8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5038072"/>
                  </a:ext>
                </a:extLst>
              </a:tr>
              <a:tr h="196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  %  к предыдущему году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555815"/>
                  </a:ext>
                </a:extLst>
              </a:tr>
              <a:tr h="273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69 558,0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65 737,3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61 932,9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64 074,2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82 613,4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8261238"/>
                  </a:ext>
                </a:extLst>
              </a:tr>
              <a:tr h="266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Безвозмездные поступления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135 165,7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136 676,0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31 216,8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476,4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6879207"/>
                  </a:ext>
                </a:extLst>
              </a:tr>
              <a:tr h="475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Расходы бюджета (тыс. руб.),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197 950,3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212 085,7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99 073,8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58 601,5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83 089,8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729311"/>
                  </a:ext>
                </a:extLst>
              </a:tr>
              <a:tr h="175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  %  к предыдущему году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7404135"/>
                  </a:ext>
                </a:extLst>
              </a:tr>
              <a:tr h="605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- Дефицит бюджета                                                                       (+ профицит)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6 773,4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-9 672,4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-5 924,1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5 924,1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379508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7719758"/>
              </p:ext>
            </p:extLst>
          </p:nvPr>
        </p:nvGraphicFramePr>
        <p:xfrm>
          <a:off x="4572000" y="4869160"/>
          <a:ext cx="4114800" cy="170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60476115"/>
              </p:ext>
            </p:extLst>
          </p:nvPr>
        </p:nvGraphicFramePr>
        <p:xfrm>
          <a:off x="611560" y="4907421"/>
          <a:ext cx="3816187" cy="170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17223CA-5F5C-4307-B18D-37B2C3E51099}"/>
              </a:ext>
            </a:extLst>
          </p:cNvPr>
          <p:cNvSpPr txBox="1"/>
          <p:nvPr/>
        </p:nvSpPr>
        <p:spPr>
          <a:xfrm>
            <a:off x="7740352" y="13122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69112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10209831"/>
              </p:ext>
            </p:extLst>
          </p:nvPr>
        </p:nvGraphicFramePr>
        <p:xfrm>
          <a:off x="467544" y="3298056"/>
          <a:ext cx="820891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СТРУКТУРА ДОХОДОВ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бюджета Натальинского муниципального образования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 и плановый период 2025 и 2026 годов</a:t>
            </a:r>
            <a:endParaRPr lang="ru-RU" sz="18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9390750"/>
              </p:ext>
            </p:extLst>
          </p:nvPr>
        </p:nvGraphicFramePr>
        <p:xfrm>
          <a:off x="1187624" y="1371600"/>
          <a:ext cx="7128792" cy="244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3433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СТРУКТУРА НАЛОГОВЫХ ДОХОДОВ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бюджета Натальинского муниципального образования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 и плановый период 2025 и 2026 годов</a:t>
            </a:r>
            <a:endParaRPr lang="ru-RU" sz="18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53794284"/>
              </p:ext>
            </p:extLst>
          </p:nvPr>
        </p:nvGraphicFramePr>
        <p:xfrm>
          <a:off x="457200" y="1404888"/>
          <a:ext cx="8435280" cy="504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СТРУКТУРА НЕНАЛОГОВЫХ ДОХОДОВ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бюджета Натальинского муниципального образования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 и плановый период 2025 и 2026 годов</a:t>
            </a:r>
            <a:endParaRPr lang="ru-RU" sz="18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62734"/>
              </p:ext>
            </p:extLst>
          </p:nvPr>
        </p:nvGraphicFramePr>
        <p:xfrm>
          <a:off x="827584" y="1556792"/>
          <a:ext cx="7272807" cy="401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Статьи доходов 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751" marR="58751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Факт 2022г.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Ожидаемое исполнение за 2023г.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2024 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2025г.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2026г.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3 283,4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575690"/>
                  </a:ext>
                </a:extLst>
              </a:tr>
              <a:tr h="5091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Доходы от продажи материальных и нематериальных активов, в том числе: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15 623,2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8 010,9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1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-доходы от реализации иного имущества, находящегося в собственности сельских поселений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9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-доходы от продажи земельных участков, находящихся в собственности сельских поселений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15 623,2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7 010,9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109,0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109,0 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109,0 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3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Прочие неналоговые доходы, инициативные платежи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3 559,9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1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Невыясненные платежи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7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 неналоговых доходов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20 831,1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13 899,2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6 459,0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5 859,0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5 859,0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3983CD-9CBE-4717-AC1C-7FA07E6AC039}"/>
              </a:ext>
            </a:extLst>
          </p:cNvPr>
          <p:cNvSpPr txBox="1"/>
          <p:nvPr/>
        </p:nvSpPr>
        <p:spPr>
          <a:xfrm>
            <a:off x="7146227" y="132569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89853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СТРУКТУРА БЕЗВОЗМЕЗДНЫХ ПОСТУПЛЕНИЙ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бюджета Натальинского муниципального образования </a:t>
            </a:r>
            <a:b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8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на 2024 год и плановый период 2025 и 2026 годов</a:t>
            </a:r>
            <a:endParaRPr lang="ru-RU" sz="18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02901"/>
              </p:ext>
            </p:extLst>
          </p:nvPr>
        </p:nvGraphicFramePr>
        <p:xfrm>
          <a:off x="539552" y="1844824"/>
          <a:ext cx="8147248" cy="235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9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Статьи безвозмездных поступлений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Факт 2022г.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Ожидаемое исполнение за 2023г. 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2024 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2025г.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 на 2026г.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Дотации бюджетам поселений на выравнивание бюджетной обеспеченности за счет средств областного бюджета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369,2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451,4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128 989,9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93 108,0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20 955,0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Субвенции на осуществление первичного воинского учета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Иные межбюджетные трансферты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5 575,4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42 910,7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9 835,7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Всего безвозмездных поступлений </a:t>
                      </a:r>
                      <a:endParaRPr lang="ru-RU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8063" marR="580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135 165,7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136 676,0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31 216,8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451,4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476,4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0FFA2C-8659-4DED-8157-4F024C0C6E89}"/>
              </a:ext>
            </a:extLst>
          </p:cNvPr>
          <p:cNvSpPr txBox="1"/>
          <p:nvPr/>
        </p:nvSpPr>
        <p:spPr>
          <a:xfrm>
            <a:off x="7668344" y="160340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9114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40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Расходы бюджета Натальинского муниципального образования по разделам и подразделам классификации расходов бюджета</a:t>
            </a:r>
            <a:endParaRPr lang="ru-RU" sz="240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AC9CBBE-B058-4E7C-9424-CA8339ED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55603"/>
              </p:ext>
            </p:extLst>
          </p:nvPr>
        </p:nvGraphicFramePr>
        <p:xfrm>
          <a:off x="395536" y="1988831"/>
          <a:ext cx="8424939" cy="4464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Раздел, подраздел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Уточненный план на 202</a:t>
                      </a:r>
                      <a:r>
                        <a:rPr lang="en-US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 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202</a:t>
                      </a:r>
                      <a:r>
                        <a:rPr lang="en-US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Отклонения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202</a:t>
                      </a:r>
                      <a:r>
                        <a:rPr lang="en-US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Отклонения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D0D0D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 на 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202</a:t>
                      </a:r>
                      <a:r>
                        <a:rPr lang="en-US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 год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Отклонения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21 388,1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15 990,2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16 112,1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16 214,2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Национальная оборона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68 015,8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31 145,1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10 301,4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26 032,6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0409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Дорожное хозяйство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31 787,5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31 046,1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10 202,4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25 933,6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0412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Другие вопросы в области национальной экономики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36 228,3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92 350,4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20 642,2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9 068,2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15 031,8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165,8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0502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Коммунальное хозяйство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8 056,7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7 568,5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2 567,5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9 667,5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Bookman Old Style" panose="02050604050505020204" pitchFamily="18" charset="0"/>
                        </a:rPr>
                        <a:t>0503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i="1" u="none" strike="noStrike" dirty="0">
                          <a:effectLst/>
                          <a:latin typeface="Bookman Old Style" panose="02050604050505020204" pitchFamily="18" charset="0"/>
                        </a:rPr>
                        <a:t>Благоустройство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11 352,5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12 893,7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6 500,7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5 364,3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0505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72 941,2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7200369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23 977,4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24 203,5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15 534,9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15 566,3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Физическая культура и спорт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5 202,7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5 843,2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5 843,2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5 843,2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Bookman Old Style" panose="020506040505050202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947,9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212 085,7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99 073,8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57 161,5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78 989,8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B7B0F4-43FA-4DA1-B838-3D80C59FB6AE}"/>
              </a:ext>
            </a:extLst>
          </p:cNvPr>
          <p:cNvSpPr txBox="1"/>
          <p:nvPr/>
        </p:nvSpPr>
        <p:spPr>
          <a:xfrm>
            <a:off x="7812360" y="170128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369443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39093</TotalTime>
  <Words>1153</Words>
  <Application>Microsoft Office PowerPoint</Application>
  <PresentationFormat>Экран (4:3)</PresentationFormat>
  <Paragraphs>362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Georgia</vt:lpstr>
      <vt:lpstr>Times New Roman</vt:lpstr>
      <vt:lpstr>Trebuchet MS</vt:lpstr>
      <vt:lpstr>Воздушный поток</vt:lpstr>
      <vt:lpstr>Бюджет для граждан</vt:lpstr>
      <vt:lpstr>Презентация PowerPoint</vt:lpstr>
      <vt:lpstr>Основные направления бюджетной и налоговой политики Натальинского муниципального образования</vt:lpstr>
      <vt:lpstr>ОСНОВНЫЕ ПАРАМЕТРЫ БЮДЖЕТА  Натальинского муниципального образования  на 2024 год и плановый период 2025 и 2026 годов</vt:lpstr>
      <vt:lpstr>СТРУКТУРА ДОХОДОВ  бюджета Натальинского муниципального образования  на 2024 год и плановый период 2025 и 2026 годов</vt:lpstr>
      <vt:lpstr>СТРУКТУРА НАЛОГОВЫХ ДОХОДОВ  бюджета Натальинского муниципального образования  на 2024 год и плановый период 2025 и 2026 годов</vt:lpstr>
      <vt:lpstr>СТРУКТУРА НЕНАЛОГОВЫХ ДОХОДОВ  бюджета Натальинского муниципального образования  на 2024 год и плановый период 2025 и 2026 годов</vt:lpstr>
      <vt:lpstr>СТРУКТУРА БЕЗВОЗМЕЗДНЫХ ПОСТУПЛЕНИЙ бюджета Натальинского муниципального образования  на 2024 год и плановый период 2025 и 2026 годов</vt:lpstr>
      <vt:lpstr>Расходы бюджета Натальинского муниципального образования по разделам и подразделам классификации расходов бюджета</vt:lpstr>
      <vt:lpstr>СТРУКТУРА РАСХОДОВ БЮДЖТА Натальинского муниципального образования  на 2024 год</vt:lpstr>
      <vt:lpstr>Муниципальные программы  Натальинского муниципального образования  на 2024 год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111 111</dc:creator>
  <cp:lastModifiedBy>1</cp:lastModifiedBy>
  <cp:revision>464</cp:revision>
  <cp:lastPrinted>2023-12-07T07:24:29Z</cp:lastPrinted>
  <dcterms:created xsi:type="dcterms:W3CDTF">2017-03-03T11:55:28Z</dcterms:created>
  <dcterms:modified xsi:type="dcterms:W3CDTF">2023-12-07T11:28:00Z</dcterms:modified>
  <cp:contentStatus/>
</cp:coreProperties>
</file>