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charts/chart2.xml" ContentType="application/vnd.openxmlformats-officedocument.drawingml.chart+xml"/>
  <Override PartName="/ppt/notesSlides/notesSlide2.xml" ContentType="application/vnd.openxmlformats-officedocument.presentationml.notesSlide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4" r:id="rId1"/>
  </p:sldMasterIdLst>
  <p:notesMasterIdLst>
    <p:notesMasterId r:id="rId13"/>
  </p:notesMasterIdLst>
  <p:sldIdLst>
    <p:sldId id="256" r:id="rId2"/>
    <p:sldId id="300" r:id="rId3"/>
    <p:sldId id="292" r:id="rId4"/>
    <p:sldId id="294" r:id="rId5"/>
    <p:sldId id="261" r:id="rId6"/>
    <p:sldId id="274" r:id="rId7"/>
    <p:sldId id="295" r:id="rId8"/>
    <p:sldId id="264" r:id="rId9"/>
    <p:sldId id="265" r:id="rId10"/>
    <p:sldId id="267" r:id="rId11"/>
    <p:sldId id="286" r:id="rId12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5DDDD"/>
    <a:srgbClr val="EAD2D3"/>
    <a:srgbClr val="D5D9B9"/>
    <a:srgbClr val="DDDDFF"/>
    <a:srgbClr val="CCCCFF"/>
    <a:srgbClr val="99CCFF"/>
    <a:srgbClr val="CCD0B1"/>
    <a:srgbClr val="E8CED3"/>
    <a:srgbClr val="C69257"/>
    <a:srgbClr val="D392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327F97BB-C833-4FB7-BDE5-3F7075034690}" styleName="Стиль из темы 2 - акцент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AF606853-7671-496A-8E4F-DF71F8EC918B}" styleName="Темный стиль 1 - акцент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8034E78-7F5D-4C2E-B375-FC64B27BC917}" styleName="Темный стиль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9CF1AB2-1976-4502-BF36-3FF5EA218861}" styleName="Средний стиль 4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125E5076-3810-47DD-B79F-674D7AD40C01}" styleName="Темный стиль 1 - акцент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47" autoAdjust="0"/>
    <p:restoredTop sz="94737" autoAdjust="0"/>
  </p:normalViewPr>
  <p:slideViewPr>
    <p:cSldViewPr snapToObjects="1">
      <p:cViewPr varScale="1">
        <p:scale>
          <a:sx n="108" d="100"/>
          <a:sy n="108" d="100"/>
        </p:scale>
        <p:origin x="1740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40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Objects="1">
      <p:cViewPr varScale="1">
        <p:scale>
          <a:sx n="67" d="100"/>
          <a:sy n="67" d="100"/>
        </p:scale>
        <p:origin x="-3168" y="-82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rgbClr val="CCD0B1"/>
              </a:solidFill>
              <a:ln w="41275">
                <a:solidFill>
                  <a:srgbClr val="CCD0B1"/>
                </a:solidFill>
              </a:ln>
              <a:effectLst/>
              <a:scene3d>
                <a:camera prst="orthographicFront"/>
                <a:lightRig rig="threePt" dir="t"/>
              </a:scene3d>
              <a:sp3d>
                <a:bevelT w="101600" h="101600"/>
              </a:sp3d>
            </c:spPr>
            <c:extLst>
              <c:ext xmlns:c16="http://schemas.microsoft.com/office/drawing/2014/chart" uri="{C3380CC4-5D6E-409C-BE32-E72D297353CC}">
                <c16:uniqueId val="{00000001-A89C-4A7B-B693-9C0C143C5840}"/>
              </c:ext>
            </c:extLst>
          </c:dPt>
          <c:dPt>
            <c:idx val="1"/>
            <c:bubble3D val="0"/>
            <c:spPr>
              <a:solidFill>
                <a:srgbClr val="EAD2D3"/>
              </a:solidFill>
              <a:ln w="41275">
                <a:solidFill>
                  <a:srgbClr val="EAD2D3"/>
                </a:solidFill>
              </a:ln>
              <a:effectLst/>
              <a:scene3d>
                <a:camera prst="orthographicFront"/>
                <a:lightRig rig="threePt" dir="t"/>
              </a:scene3d>
              <a:sp3d>
                <a:bevelT w="101600" h="101600"/>
              </a:sp3d>
            </c:spPr>
            <c:extLst>
              <c:ext xmlns:c16="http://schemas.microsoft.com/office/drawing/2014/chart" uri="{C3380CC4-5D6E-409C-BE32-E72D297353CC}">
                <c16:uniqueId val="{00000003-A89C-4A7B-B693-9C0C143C5840}"/>
              </c:ext>
            </c:extLst>
          </c:dPt>
          <c:dPt>
            <c:idx val="2"/>
            <c:bubble3D val="0"/>
            <c:spPr>
              <a:solidFill>
                <a:srgbClr val="D49AA4"/>
              </a:solidFill>
              <a:ln w="41275" cmpd="sng">
                <a:solidFill>
                  <a:srgbClr val="D49AA4"/>
                </a:solidFill>
              </a:ln>
              <a:effectLst/>
              <a:scene3d>
                <a:camera prst="orthographicFront"/>
                <a:lightRig rig="threePt" dir="t"/>
              </a:scene3d>
              <a:sp3d>
                <a:bevelT w="101600" h="101600"/>
              </a:sp3d>
            </c:spPr>
            <c:extLst>
              <c:ext xmlns:c16="http://schemas.microsoft.com/office/drawing/2014/chart" uri="{C3380CC4-5D6E-409C-BE32-E72D297353CC}">
                <c16:uniqueId val="{00000002-A89C-4A7B-B693-9C0C143C5840}"/>
              </c:ext>
            </c:extLst>
          </c:dPt>
          <c:dLbls>
            <c:dLbl>
              <c:idx val="0"/>
              <c:layout>
                <c:manualLayout>
                  <c:x val="-0.17061656614340689"/>
                  <c:y val="0.1976752189253006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23,8%</a:t>
                    </a: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89C-4A7B-B693-9C0C143C5840}"/>
                </c:ext>
              </c:extLst>
            </c:dLbl>
            <c:dLbl>
              <c:idx val="1"/>
              <c:layout>
                <c:manualLayout>
                  <c:x val="-0.21297545519977654"/>
                  <c:y val="-7.8077102794849293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10,2%</a:t>
                    </a: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A89C-4A7B-B693-9C0C143C5840}"/>
                </c:ext>
              </c:extLst>
            </c:dLbl>
            <c:dLbl>
              <c:idx val="2"/>
              <c:layout>
                <c:manualLayout>
                  <c:x val="0.13841099470299051"/>
                  <c:y val="-0.29883619140706741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300" b="1" i="0" u="none" strike="noStrike" kern="1200" baseline="0">
                        <a:solidFill>
                          <a:schemeClr val="tx1"/>
                        </a:solidFill>
                        <a:latin typeface="Bookman Old Style" panose="02050604050505020204" pitchFamily="18" charset="0"/>
                        <a:ea typeface="+mn-ea"/>
                        <a:cs typeface="Times New Roman" panose="02020603050405020304" pitchFamily="18" charset="0"/>
                      </a:defRPr>
                    </a:pPr>
                    <a:r>
                      <a:rPr lang="en-US" dirty="0"/>
                      <a:t>66%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300" b="1" i="0" u="none" strike="noStrike" kern="1200" baseline="0">
                      <a:solidFill>
                        <a:schemeClr val="tx1"/>
                      </a:solidFill>
                      <a:latin typeface="Bookman Old Style" panose="020506040505050202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4270269416581097"/>
                      <c:h val="8.4578022974575659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A89C-4A7B-B693-9C0C143C584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00" b="1" i="0" u="none" strike="noStrike" kern="1200" baseline="0">
                    <a:solidFill>
                      <a:schemeClr val="tx1"/>
                    </a:solidFill>
                    <a:latin typeface="Bookman Old Style" panose="020506040505050202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in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dk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Налоговые доходы</c:v>
                </c:pt>
                <c:pt idx="1">
                  <c:v>Неналоговые доходы</c:v>
                </c:pt>
                <c:pt idx="2">
                  <c:v>Безвозмездные поступления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23.8</c:v>
                </c:pt>
                <c:pt idx="1">
                  <c:v>10.199999999999999</c:v>
                </c:pt>
                <c:pt idx="2">
                  <c:v>66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89C-4A7B-B693-9C0C143C5840}"/>
            </c:ext>
          </c:extLst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</c:legendEntry>
      <c:legendEntry>
        <c:idx val="2"/>
        <c:txPr>
          <a:bodyPr rot="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</c:legendEntry>
      <c:layout>
        <c:manualLayout>
          <c:xMode val="edge"/>
          <c:yMode val="edge"/>
          <c:x val="0.67542595903927805"/>
          <c:y val="0.22934247529556948"/>
          <c:w val="0.29236510184207354"/>
          <c:h val="0.42490825007444794"/>
        </c:manualLayout>
      </c:layout>
      <c:overlay val="0"/>
      <c:spPr>
        <a:noFill/>
        <a:ln>
          <a:solidFill>
            <a:srgbClr val="CE949F"/>
          </a:solidFill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explosion val="2"/>
            <c:spPr>
              <a:solidFill>
                <a:srgbClr val="D5D9B9"/>
              </a:solidFill>
              <a:scene3d>
                <a:camera prst="orthographicFront"/>
                <a:lightRig rig="balanced" dir="t">
                  <a:rot lat="0" lon="0" rev="19200000"/>
                </a:lightRig>
              </a:scene3d>
              <a:sp3d prstMaterial="matte">
                <a:bevelT h="69850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A405-443C-A2B4-885E6AEFE512}"/>
              </c:ext>
            </c:extLst>
          </c:dPt>
          <c:dPt>
            <c:idx val="1"/>
            <c:bubble3D val="0"/>
            <c:spPr>
              <a:solidFill>
                <a:srgbClr val="F5DDDD"/>
              </a:solidFill>
            </c:spPr>
            <c:extLst>
              <c:ext xmlns:c16="http://schemas.microsoft.com/office/drawing/2014/chart" uri="{C3380CC4-5D6E-409C-BE32-E72D297353CC}">
                <c16:uniqueId val="{00000002-A405-443C-A2B4-885E6AEFE512}"/>
              </c:ext>
            </c:extLst>
          </c:dPt>
          <c:dPt>
            <c:idx val="2"/>
            <c:bubble3D val="0"/>
            <c:spPr>
              <a:solidFill>
                <a:srgbClr val="DDDDFF"/>
              </a:solidFill>
            </c:spPr>
            <c:extLst>
              <c:ext xmlns:c16="http://schemas.microsoft.com/office/drawing/2014/chart" uri="{C3380CC4-5D6E-409C-BE32-E72D297353CC}">
                <c16:uniqueId val="{00000003-A405-443C-A2B4-885E6AEFE512}"/>
              </c:ext>
            </c:extLst>
          </c:dPt>
          <c:dLbls>
            <c:dLbl>
              <c:idx val="0"/>
              <c:layout>
                <c:manualLayout>
                  <c:x val="-4.5004969106977058E-2"/>
                  <c:y val="0.15730125427659036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15,8%</a:t>
                    </a:r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405-443C-A2B4-885E6AEFE512}"/>
                </c:ext>
              </c:extLst>
            </c:dLbl>
            <c:dLbl>
              <c:idx val="1"/>
              <c:layout>
                <c:manualLayout>
                  <c:x val="4.3452955638027105E-2"/>
                  <c:y val="-0.28038195186289849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75%</a:t>
                    </a:r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A405-443C-A2B4-885E6AEFE512}"/>
                </c:ext>
              </c:extLst>
            </c:dLbl>
            <c:dLbl>
              <c:idx val="2"/>
              <c:layout>
                <c:manualLayout>
                  <c:x val="3.1037825455733702E-2"/>
                  <c:y val="0.1401909759314492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9,2%</a:t>
                    </a:r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A405-443C-A2B4-885E6AEFE512}"/>
                </c:ext>
              </c:extLst>
            </c:dLbl>
            <c:dLbl>
              <c:idx val="3"/>
              <c:layout>
                <c:manualLayout>
                  <c:x val="-7.7594563639334395E-3"/>
                  <c:y val="-2.7134093362845724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0,2%</a:t>
                    </a:r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A405-443C-A2B4-885E6AEFE512}"/>
                </c:ext>
              </c:extLst>
            </c:dLbl>
            <c:dLbl>
              <c:idx val="4"/>
              <c:layout>
                <c:manualLayout>
                  <c:x val="4.810862945638715E-2"/>
                  <c:y val="-2.8517842746817304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7,4%</a:t>
                    </a:r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6A9B-4956-B612-AFB9391CF91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>
                    <a:latin typeface="Bookman Old Style" panose="02050604050505020204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Доходы от использования имущества, находящегося в муниципальной собственности  </c:v>
                </c:pt>
                <c:pt idx="1">
                  <c:v>Доходы от продажи материальных и нематериальных активов </c:v>
                </c:pt>
                <c:pt idx="2">
                  <c:v>Инициативные платежи</c:v>
                </c:pt>
              </c:strCache>
            </c:strRef>
          </c:cat>
          <c:val>
            <c:numRef>
              <c:f>Лист1!$B$2:$B$4</c:f>
              <c:numCache>
                <c:formatCode>0.0</c:formatCode>
                <c:ptCount val="3"/>
                <c:pt idx="0">
                  <c:v>15.8</c:v>
                </c:pt>
                <c:pt idx="1">
                  <c:v>75</c:v>
                </c:pt>
                <c:pt idx="2">
                  <c:v>9.1999999999999993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A405-443C-A2B4-885E6AEFE51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56121044097784789"/>
          <c:y val="4.6912878626021608E-2"/>
          <c:w val="0.4372376677493654"/>
          <c:h val="0.95139713820971461"/>
        </c:manualLayout>
      </c:layout>
      <c:overlay val="0"/>
      <c:txPr>
        <a:bodyPr/>
        <a:lstStyle/>
        <a:p>
          <a:pPr>
            <a:defRPr sz="1100">
              <a:latin typeface="Bookman Old Style" panose="020506040505050202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4.6123007396203945E-2"/>
          <c:y val="0.1651224536736102"/>
          <c:w val="0.48951349555292684"/>
          <c:h val="0.68315111953358598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5"/>
          <c:dPt>
            <c:idx val="0"/>
            <c:bubble3D val="0"/>
            <c:spPr>
              <a:solidFill>
                <a:srgbClr val="D38D26"/>
              </a:solidFill>
            </c:spPr>
            <c:extLst>
              <c:ext xmlns:c16="http://schemas.microsoft.com/office/drawing/2014/chart" uri="{C3380CC4-5D6E-409C-BE32-E72D297353CC}">
                <c16:uniqueId val="{00000000-59CC-4D95-BA94-485B9F3F02B7}"/>
              </c:ext>
            </c:extLst>
          </c:dPt>
          <c:dPt>
            <c:idx val="1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02-59CC-4D95-BA94-485B9F3F02B7}"/>
              </c:ext>
            </c:extLst>
          </c:dPt>
          <c:dPt>
            <c:idx val="2"/>
            <c:bubble3D val="0"/>
            <c:spPr>
              <a:solidFill>
                <a:srgbClr val="00B0F0"/>
              </a:solidFill>
            </c:spPr>
            <c:extLst>
              <c:ext xmlns:c16="http://schemas.microsoft.com/office/drawing/2014/chart" uri="{C3380CC4-5D6E-409C-BE32-E72D297353CC}">
                <c16:uniqueId val="{00000004-59CC-4D95-BA94-485B9F3F02B7}"/>
              </c:ext>
            </c:extLst>
          </c:dPt>
          <c:dPt>
            <c:idx val="3"/>
            <c:bubble3D val="0"/>
            <c:spPr>
              <a:solidFill>
                <a:srgbClr val="FFFF00"/>
              </a:solidFill>
            </c:spPr>
            <c:extLst>
              <c:ext xmlns:c16="http://schemas.microsoft.com/office/drawing/2014/chart" uri="{C3380CC4-5D6E-409C-BE32-E72D297353CC}">
                <c16:uniqueId val="{00000006-59CC-4D95-BA94-485B9F3F02B7}"/>
              </c:ext>
            </c:extLst>
          </c:dPt>
          <c:dPt>
            <c:idx val="4"/>
            <c:bubble3D val="0"/>
            <c:explosion val="4"/>
            <c:spPr>
              <a:solidFill>
                <a:srgbClr val="8B8164"/>
              </a:solidFill>
            </c:spPr>
            <c:extLst>
              <c:ext xmlns:c16="http://schemas.microsoft.com/office/drawing/2014/chart" uri="{C3380CC4-5D6E-409C-BE32-E72D297353CC}">
                <c16:uniqueId val="{00000007-59CC-4D95-BA94-485B9F3F02B7}"/>
              </c:ext>
            </c:extLst>
          </c:dPt>
          <c:dPt>
            <c:idx val="5"/>
            <c:bubble3D val="0"/>
            <c:extLst>
              <c:ext xmlns:c16="http://schemas.microsoft.com/office/drawing/2014/chart" uri="{C3380CC4-5D6E-409C-BE32-E72D297353CC}">
                <c16:uniqueId val="{00000008-59CC-4D95-BA94-485B9F3F02B7}"/>
              </c:ext>
            </c:extLst>
          </c:dPt>
          <c:dLbls>
            <c:dLbl>
              <c:idx val="0"/>
              <c:layout>
                <c:manualLayout>
                  <c:x val="-2.1618031957919621E-2"/>
                  <c:y val="-7.8962317990711697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59CC-4D95-BA94-485B9F3F02B7}"/>
                </c:ext>
              </c:extLst>
            </c:dLbl>
            <c:dLbl>
              <c:idx val="1"/>
              <c:layout>
                <c:manualLayout>
                  <c:x val="1.7294425566335696E-2"/>
                  <c:y val="-9.6375078752362564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59CC-4D95-BA94-485B9F3F02B7}"/>
                </c:ext>
              </c:extLst>
            </c:dLbl>
            <c:dLbl>
              <c:idx val="2"/>
              <c:layout>
                <c:manualLayout>
                  <c:x val="3.8912457524255317E-2"/>
                  <c:y val="-2.5163567407022212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59CC-4D95-BA94-485B9F3F02B7}"/>
                </c:ext>
              </c:extLst>
            </c:dLbl>
            <c:dLbl>
              <c:idx val="3"/>
              <c:layout>
                <c:manualLayout>
                  <c:x val="4.3236063915839243E-2"/>
                  <c:y val="3.6987984639539187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59CC-4D95-BA94-485B9F3F02B7}"/>
                </c:ext>
              </c:extLst>
            </c:dLbl>
            <c:dLbl>
              <c:idx val="4"/>
              <c:layout>
                <c:manualLayout>
                  <c:x val="0"/>
                  <c:y val="4.1559114731953527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59CC-4D95-BA94-485B9F3F02B7}"/>
                </c:ext>
              </c:extLst>
            </c:dLbl>
            <c:dLbl>
              <c:idx val="5"/>
              <c:layout>
                <c:manualLayout>
                  <c:x val="-2.1618031957919618E-2"/>
                  <c:y val="1.0264057921737652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11,7%</a:t>
                    </a:r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59CC-4D95-BA94-485B9F3F02B7}"/>
                </c:ext>
              </c:extLst>
            </c:dLbl>
            <c:dLbl>
              <c:idx val="6"/>
              <c:layout>
                <c:manualLayout>
                  <c:x val="-2.0176943307874364E-2"/>
                  <c:y val="-2.8530230906927207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59CC-4D95-BA94-485B9F3F02B7}"/>
                </c:ext>
              </c:extLst>
            </c:dLbl>
            <c:dLbl>
              <c:idx val="7"/>
              <c:layout>
                <c:manualLayout>
                  <c:x val="2.0176829827391621E-2"/>
                  <c:y val="-6.4250365010950328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59CC-4D95-BA94-485B9F3F02B7}"/>
                </c:ext>
              </c:extLst>
            </c:dLbl>
            <c:dLbl>
              <c:idx val="8"/>
              <c:layout>
                <c:manualLayout>
                  <c:x val="6.9177702265342783E-2"/>
                  <c:y val="-4.3657559726791806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59CC-4D95-BA94-485B9F3F02B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1">
                    <a:latin typeface="Bookman Old Style" panose="02050604050505020204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Лист1!$A$2:$A$9</c:f>
              <c:strCache>
                <c:ptCount val="8"/>
                <c:pt idx="0">
                  <c:v>Общегосударственные вопросы 7,8%</c:v>
                </c:pt>
                <c:pt idx="1">
                  <c:v>Национальная оборона 0,1%</c:v>
                </c:pt>
                <c:pt idx="2">
                  <c:v>Национальная безопасность и правоохранительная деятельность 0,1%</c:v>
                </c:pt>
                <c:pt idx="3">
                  <c:v>Национальная экономика 13,1% </c:v>
                </c:pt>
                <c:pt idx="4">
                  <c:v>Жилищно-коммунальное хозяйство 63,4%</c:v>
                </c:pt>
                <c:pt idx="5">
                  <c:v>Культура, кинематография 11,7%</c:v>
                </c:pt>
                <c:pt idx="6">
                  <c:v>Социальная политика 0,1%</c:v>
                </c:pt>
                <c:pt idx="7">
                  <c:v>Физическая культура и спорт 3,6%</c:v>
                </c:pt>
              </c:strCache>
            </c:strRef>
          </c:cat>
          <c:val>
            <c:numRef>
              <c:f>Лист1!$B$2:$B$9</c:f>
              <c:numCache>
                <c:formatCode>0.0%</c:formatCode>
                <c:ptCount val="8"/>
                <c:pt idx="0">
                  <c:v>7.8E-2</c:v>
                </c:pt>
                <c:pt idx="1">
                  <c:v>1E-3</c:v>
                </c:pt>
                <c:pt idx="2">
                  <c:v>1E-3</c:v>
                </c:pt>
                <c:pt idx="3">
                  <c:v>0.13100000000000001</c:v>
                </c:pt>
                <c:pt idx="4">
                  <c:v>0.63400000000000001</c:v>
                </c:pt>
                <c:pt idx="5">
                  <c:v>0.11700000000000001</c:v>
                </c:pt>
                <c:pt idx="6">
                  <c:v>1E-3</c:v>
                </c:pt>
                <c:pt idx="7">
                  <c:v>3.5999999999999997E-2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59CC-4D95-BA94-485B9F3F02B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egendEntry>
        <c:idx val="0"/>
        <c:txPr>
          <a:bodyPr/>
          <a:lstStyle/>
          <a:p>
            <a:pPr>
              <a:defRPr sz="1200" b="0" i="0" kern="0" baseline="0">
                <a:latin typeface="Bookman Old Style" panose="02050604050505020204" pitchFamily="18" charset="0"/>
              </a:defRPr>
            </a:pPr>
            <a:endParaRPr lang="ru-RU"/>
          </a:p>
        </c:txPr>
      </c:legendEntry>
      <c:legendEntry>
        <c:idx val="2"/>
        <c:txPr>
          <a:bodyPr/>
          <a:lstStyle/>
          <a:p>
            <a:pPr>
              <a:defRPr sz="1200" b="0" i="0" kern="0" baseline="0">
                <a:latin typeface="Bookman Old Style" panose="02050604050505020204" pitchFamily="18" charset="0"/>
              </a:defRPr>
            </a:pPr>
            <a:endParaRPr lang="ru-RU"/>
          </a:p>
        </c:txPr>
      </c:legendEntry>
      <c:legendEntry>
        <c:idx val="3"/>
        <c:txPr>
          <a:bodyPr/>
          <a:lstStyle/>
          <a:p>
            <a:pPr>
              <a:defRPr sz="1200" b="0" i="0" kern="0" baseline="0">
                <a:latin typeface="Bookman Old Style" panose="02050604050505020204" pitchFamily="18" charset="0"/>
              </a:defRPr>
            </a:pPr>
            <a:endParaRPr lang="ru-RU"/>
          </a:p>
        </c:txPr>
      </c:legendEntry>
      <c:layout>
        <c:manualLayout>
          <c:xMode val="edge"/>
          <c:yMode val="edge"/>
          <c:x val="0.56796255325639067"/>
          <c:y val="1.3303524105723172E-3"/>
          <c:w val="0.39977210849460426"/>
          <c:h val="0.99866964758942767"/>
        </c:manualLayout>
      </c:layout>
      <c:overlay val="0"/>
      <c:txPr>
        <a:bodyPr/>
        <a:lstStyle/>
        <a:p>
          <a:pPr>
            <a:defRPr sz="1200" b="0" i="0" kern="0" baseline="0">
              <a:latin typeface="Bookman Old Style" panose="020506040505050202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6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 cap="none" spc="0" normalizeH="0" baseline="0"/>
  </cs:categoryAxis>
  <cs:chartArea>
    <cs:lnRef idx="0"/>
    <cs:fillRef idx="0"/>
    <cs:effectRef idx="0"/>
    <cs:fontRef idx="minor">
      <a:schemeClr val="dk1"/>
    </cs:fontRef>
    <cs:spPr>
      <a:pattFill prst="dkDnDiag">
        <a:fgClr>
          <a:schemeClr val="lt1"/>
        </a:fgClr>
        <a:bgClr>
          <a:schemeClr val="dk1">
            <a:lumMod val="10000"/>
            <a:lumOff val="90000"/>
          </a:schemeClr>
        </a:bgClr>
      </a:patt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5000"/>
        </a:schemeClr>
      </a:solidFill>
      <a:ln w="9525"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gradFill>
        <a:gsLst>
          <a:gs pos="100000">
            <a:schemeClr val="phClr">
              <a:lumMod val="60000"/>
              <a:lumOff val="40000"/>
            </a:schemeClr>
          </a:gs>
          <a:gs pos="0">
            <a:schemeClr val="phClr"/>
          </a:gs>
        </a:gsLst>
        <a:lin ang="5400000" scaled="0"/>
      </a:gradFill>
      <a:ln w="19050">
        <a:solidFill>
          <a:schemeClr val="lt1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gradFill>
        <a:gsLst>
          <a:gs pos="100000">
            <a:schemeClr val="phClr">
              <a:lumMod val="60000"/>
              <a:lumOff val="40000"/>
            </a:schemeClr>
          </a:gs>
          <a:gs pos="0">
            <a:schemeClr val="phClr"/>
          </a:gs>
        </a:gsLst>
        <a:lin ang="5400000" scaled="0"/>
      </a:gradFill>
      <a:ln w="508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lt1"/>
      </a:solidFill>
      <a:ln w="1587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64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50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dk1">
        <a:lumMod val="50000"/>
        <a:lumOff val="50000"/>
      </a:schemeClr>
    </cs:fontRef>
    <cs:defRPr sz="2128" b="1" kern="1200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435F3F2-631C-47D3-B7A4-B4D16C4865A8}" type="doc">
      <dgm:prSet loTypeId="urn:microsoft.com/office/officeart/2005/8/layout/target3" loCatId="list" qsTypeId="urn:microsoft.com/office/officeart/2005/8/quickstyle/simple5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B9462CAD-B18D-4EA6-B3BC-72EA3C9C55B5}">
      <dgm:prSet phldrT="[Текст]"/>
      <dgm:spPr>
        <a:solidFill>
          <a:srgbClr val="CCD0B1"/>
        </a:solidFill>
        <a:scene3d>
          <a:camera prst="orthographicFront">
            <a:rot lat="0" lon="0" rev="0"/>
          </a:camera>
          <a:lightRig rig="threePt" dir="tl">
            <a:rot lat="0" lon="0" rev="0"/>
          </a:lightRig>
        </a:scene3d>
        <a:sp3d>
          <a:bevelT h="127000"/>
        </a:sp3d>
      </dgm:spPr>
      <dgm:t>
        <a:bodyPr/>
        <a:lstStyle/>
        <a:p>
          <a:pPr marL="0" marR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dirty="0">
              <a:latin typeface="Bookman Old Style" pitchFamily="18" charset="0"/>
            </a:rPr>
            <a:t>Налоговые доходы </a:t>
          </a:r>
        </a:p>
      </dgm:t>
    </dgm:pt>
    <dgm:pt modelId="{79058353-9A81-40EA-8FF3-4DEE4884A07E}" type="parTrans" cxnId="{14BF2D53-67C7-4858-AEDD-2DC404BFF470}">
      <dgm:prSet/>
      <dgm:spPr/>
      <dgm:t>
        <a:bodyPr/>
        <a:lstStyle/>
        <a:p>
          <a:endParaRPr lang="ru-RU">
            <a:latin typeface="Bookman Old Style" pitchFamily="18" charset="0"/>
          </a:endParaRPr>
        </a:p>
      </dgm:t>
    </dgm:pt>
    <dgm:pt modelId="{772CDCA9-0E50-4027-A488-D43EC51FCC9E}" type="sibTrans" cxnId="{14BF2D53-67C7-4858-AEDD-2DC404BFF470}">
      <dgm:prSet/>
      <dgm:spPr/>
      <dgm:t>
        <a:bodyPr/>
        <a:lstStyle/>
        <a:p>
          <a:endParaRPr lang="ru-RU">
            <a:latin typeface="Bookman Old Style" pitchFamily="18" charset="0"/>
          </a:endParaRPr>
        </a:p>
      </dgm:t>
    </dgm:pt>
    <dgm:pt modelId="{FD70971D-5476-4A3C-B509-7333EA5CCC8E}">
      <dgm:prSet phldrT="[Текст]"/>
      <dgm:spPr>
        <a:solidFill>
          <a:srgbClr val="EAD2D3"/>
        </a:solidFill>
        <a:scene3d>
          <a:camera prst="orthographicFront">
            <a:rot lat="0" lon="0" rev="0"/>
          </a:camera>
          <a:lightRig rig="threePt" dir="tl">
            <a:rot lat="0" lon="0" rev="0"/>
          </a:lightRig>
        </a:scene3d>
        <a:sp3d prstMaterial="metal">
          <a:bevelT w="127000" h="127000"/>
        </a:sp3d>
      </dgm:spPr>
      <dgm:t>
        <a:bodyPr/>
        <a:lstStyle/>
        <a:p>
          <a:pPr rtl="0"/>
          <a:r>
            <a:rPr lang="ru-RU" dirty="0">
              <a:latin typeface="Bookman Old Style" pitchFamily="18" charset="0"/>
            </a:rPr>
            <a:t>Неналоговые доходы </a:t>
          </a:r>
        </a:p>
      </dgm:t>
    </dgm:pt>
    <dgm:pt modelId="{53CBC27A-4F94-4BED-A6AA-C976398B4DF1}" type="parTrans" cxnId="{C57EEC40-1D81-448D-B03B-453D5D03FCF2}">
      <dgm:prSet/>
      <dgm:spPr/>
      <dgm:t>
        <a:bodyPr/>
        <a:lstStyle/>
        <a:p>
          <a:endParaRPr lang="ru-RU">
            <a:latin typeface="Bookman Old Style" pitchFamily="18" charset="0"/>
          </a:endParaRPr>
        </a:p>
      </dgm:t>
    </dgm:pt>
    <dgm:pt modelId="{8E5A1A3D-1800-4B66-BC76-67058E3E652A}" type="sibTrans" cxnId="{C57EEC40-1D81-448D-B03B-453D5D03FCF2}">
      <dgm:prSet/>
      <dgm:spPr/>
      <dgm:t>
        <a:bodyPr/>
        <a:lstStyle/>
        <a:p>
          <a:endParaRPr lang="ru-RU">
            <a:latin typeface="Bookman Old Style" pitchFamily="18" charset="0"/>
          </a:endParaRPr>
        </a:p>
      </dgm:t>
    </dgm:pt>
    <dgm:pt modelId="{1B451B2C-972F-4489-84AC-C759332A50EA}">
      <dgm:prSet phldrT="[Текст]" custT="1"/>
      <dgm:spPr/>
      <dgm:t>
        <a:bodyPr/>
        <a:lstStyle/>
        <a:p>
          <a:r>
            <a:rPr lang="ru-RU" sz="1800" dirty="0">
              <a:latin typeface="Bookman Old Style" pitchFamily="18" charset="0"/>
            </a:rPr>
            <a:t>20 831,1</a:t>
          </a:r>
        </a:p>
      </dgm:t>
    </dgm:pt>
    <dgm:pt modelId="{E17DBBF2-18ED-4B0C-97F9-3DF6EA0B04C1}" type="parTrans" cxnId="{B84E4978-3262-46FA-8CDE-7BC0734B5219}">
      <dgm:prSet/>
      <dgm:spPr/>
      <dgm:t>
        <a:bodyPr/>
        <a:lstStyle/>
        <a:p>
          <a:endParaRPr lang="ru-RU">
            <a:latin typeface="Bookman Old Style" pitchFamily="18" charset="0"/>
          </a:endParaRPr>
        </a:p>
      </dgm:t>
    </dgm:pt>
    <dgm:pt modelId="{F1F3059E-7070-446F-A106-6F92CC762FA4}" type="sibTrans" cxnId="{B84E4978-3262-46FA-8CDE-7BC0734B5219}">
      <dgm:prSet/>
      <dgm:spPr/>
      <dgm:t>
        <a:bodyPr/>
        <a:lstStyle/>
        <a:p>
          <a:endParaRPr lang="ru-RU">
            <a:latin typeface="Bookman Old Style" pitchFamily="18" charset="0"/>
          </a:endParaRPr>
        </a:p>
      </dgm:t>
    </dgm:pt>
    <dgm:pt modelId="{607E3DC7-FB65-4DFB-BD7D-4E0FAA92A649}">
      <dgm:prSet phldrT="[Текст]"/>
      <dgm:spPr>
        <a:solidFill>
          <a:srgbClr val="D49AA4"/>
        </a:solidFill>
        <a:scene3d>
          <a:camera prst="orthographicFront">
            <a:rot lat="0" lon="0" rev="0"/>
          </a:camera>
          <a:lightRig rig="threePt" dir="tl">
            <a:rot lat="0" lon="0" rev="0"/>
          </a:lightRig>
        </a:scene3d>
        <a:sp3d prstMaterial="metal">
          <a:bevelT w="127000" h="127000"/>
        </a:sp3d>
      </dgm:spPr>
      <dgm:t>
        <a:bodyPr/>
        <a:lstStyle/>
        <a:p>
          <a:pPr rtl="0"/>
          <a:r>
            <a:rPr lang="ru-RU" dirty="0">
              <a:latin typeface="Bookman Old Style" panose="02050604050505020204" pitchFamily="18" charset="0"/>
            </a:rPr>
            <a:t>Безвозмездные поступления </a:t>
          </a:r>
        </a:p>
      </dgm:t>
    </dgm:pt>
    <dgm:pt modelId="{8402C4D9-5CC0-4B6F-BA19-C63F2A4F04EB}" type="parTrans" cxnId="{C2F4839D-F4C8-4AAB-8D4E-345761F21F89}">
      <dgm:prSet/>
      <dgm:spPr/>
      <dgm:t>
        <a:bodyPr/>
        <a:lstStyle/>
        <a:p>
          <a:endParaRPr lang="ru-RU">
            <a:latin typeface="Bookman Old Style" pitchFamily="18" charset="0"/>
          </a:endParaRPr>
        </a:p>
      </dgm:t>
    </dgm:pt>
    <dgm:pt modelId="{491CC1FC-FB32-4DBB-8670-CD1D4747D241}" type="sibTrans" cxnId="{C2F4839D-F4C8-4AAB-8D4E-345761F21F89}">
      <dgm:prSet/>
      <dgm:spPr/>
      <dgm:t>
        <a:bodyPr/>
        <a:lstStyle/>
        <a:p>
          <a:endParaRPr lang="ru-RU">
            <a:latin typeface="Bookman Old Style" pitchFamily="18" charset="0"/>
          </a:endParaRPr>
        </a:p>
      </dgm:t>
    </dgm:pt>
    <dgm:pt modelId="{240B1F3A-BC24-40B2-BDF7-4B4990A68949}">
      <dgm:prSet phldrT="[Текст]" custT="1"/>
      <dgm:spPr/>
      <dgm:t>
        <a:bodyPr/>
        <a:lstStyle/>
        <a:p>
          <a:r>
            <a:rPr lang="ru-RU" sz="1800" dirty="0">
              <a:latin typeface="Bookman Old Style" panose="02050604050505020204" pitchFamily="18" charset="0"/>
            </a:rPr>
            <a:t>135 165,7</a:t>
          </a:r>
        </a:p>
      </dgm:t>
    </dgm:pt>
    <dgm:pt modelId="{51147A97-FA81-4262-A139-A2EEF3309741}" type="parTrans" cxnId="{BD0DBC9E-C2D2-4C4A-9441-184085E308B3}">
      <dgm:prSet/>
      <dgm:spPr/>
      <dgm:t>
        <a:bodyPr/>
        <a:lstStyle/>
        <a:p>
          <a:endParaRPr lang="ru-RU">
            <a:latin typeface="Bookman Old Style" pitchFamily="18" charset="0"/>
          </a:endParaRPr>
        </a:p>
      </dgm:t>
    </dgm:pt>
    <dgm:pt modelId="{728C645E-ED93-4C83-A4F4-8B2CE9F15B61}" type="sibTrans" cxnId="{BD0DBC9E-C2D2-4C4A-9441-184085E308B3}">
      <dgm:prSet/>
      <dgm:spPr/>
      <dgm:t>
        <a:bodyPr/>
        <a:lstStyle/>
        <a:p>
          <a:endParaRPr lang="ru-RU">
            <a:latin typeface="Bookman Old Style" pitchFamily="18" charset="0"/>
          </a:endParaRPr>
        </a:p>
      </dgm:t>
    </dgm:pt>
    <dgm:pt modelId="{4826C87A-E237-47FA-8C0A-63FA0E00C410}">
      <dgm:prSet phldrT="[Текст]" custT="1"/>
      <dgm:spPr/>
      <dgm:t>
        <a:bodyPr/>
        <a:lstStyle/>
        <a:p>
          <a:pPr rtl="0"/>
          <a:r>
            <a:rPr lang="ru-RU" sz="1600" dirty="0">
              <a:latin typeface="Bookman Old Style" pitchFamily="18" charset="0"/>
            </a:rPr>
            <a:t>23,8%</a:t>
          </a:r>
        </a:p>
      </dgm:t>
    </dgm:pt>
    <dgm:pt modelId="{427560A5-D5C1-4CA8-B5D3-135968CD9BAD}" type="parTrans" cxnId="{7824EA81-DC42-477E-89B3-38E54136F94C}">
      <dgm:prSet/>
      <dgm:spPr/>
      <dgm:t>
        <a:bodyPr/>
        <a:lstStyle/>
        <a:p>
          <a:endParaRPr lang="ru-RU"/>
        </a:p>
      </dgm:t>
    </dgm:pt>
    <dgm:pt modelId="{22A0ACB9-10A9-4073-A228-B982EEA31A14}" type="sibTrans" cxnId="{7824EA81-DC42-477E-89B3-38E54136F94C}">
      <dgm:prSet/>
      <dgm:spPr/>
      <dgm:t>
        <a:bodyPr/>
        <a:lstStyle/>
        <a:p>
          <a:endParaRPr lang="ru-RU"/>
        </a:p>
      </dgm:t>
    </dgm:pt>
    <dgm:pt modelId="{49DB533D-7A03-4A5E-8F6E-CAC3A7ED7D19}">
      <dgm:prSet phldrT="[Текст]" custT="1"/>
      <dgm:spPr/>
      <dgm:t>
        <a:bodyPr/>
        <a:lstStyle/>
        <a:p>
          <a:pPr rtl="0"/>
          <a:r>
            <a:rPr lang="ru-RU" sz="1800" dirty="0">
              <a:latin typeface="Bookman Old Style" pitchFamily="18" charset="0"/>
            </a:rPr>
            <a:t>48 726,9</a:t>
          </a:r>
        </a:p>
      </dgm:t>
    </dgm:pt>
    <dgm:pt modelId="{30BA0F94-2A7F-4A7E-B93F-FBC1B37DA155}" type="sibTrans" cxnId="{FDCF5459-37F8-46FA-9B32-FF6D342F78B1}">
      <dgm:prSet/>
      <dgm:spPr/>
      <dgm:t>
        <a:bodyPr/>
        <a:lstStyle/>
        <a:p>
          <a:endParaRPr lang="ru-RU">
            <a:latin typeface="Bookman Old Style" pitchFamily="18" charset="0"/>
          </a:endParaRPr>
        </a:p>
      </dgm:t>
    </dgm:pt>
    <dgm:pt modelId="{8980D6A6-C6F3-403F-AE91-5FD899CD7E30}" type="parTrans" cxnId="{FDCF5459-37F8-46FA-9B32-FF6D342F78B1}">
      <dgm:prSet/>
      <dgm:spPr/>
      <dgm:t>
        <a:bodyPr/>
        <a:lstStyle/>
        <a:p>
          <a:endParaRPr lang="ru-RU">
            <a:latin typeface="Bookman Old Style" pitchFamily="18" charset="0"/>
          </a:endParaRPr>
        </a:p>
      </dgm:t>
    </dgm:pt>
    <dgm:pt modelId="{A622E9BB-BCE5-4044-A2FA-9DA8F499FCFC}">
      <dgm:prSet custT="1"/>
      <dgm:spPr/>
      <dgm:t>
        <a:bodyPr/>
        <a:lstStyle/>
        <a:p>
          <a:r>
            <a:rPr lang="ru-RU" sz="1800" dirty="0">
              <a:latin typeface="Bookman Old Style" pitchFamily="18" charset="0"/>
            </a:rPr>
            <a:t>10,2%</a:t>
          </a:r>
        </a:p>
      </dgm:t>
    </dgm:pt>
    <dgm:pt modelId="{ED68FC0C-7D95-42AE-8848-FC73D9CC1782}" type="parTrans" cxnId="{2D810002-F412-436C-8BB9-FE245AE17F57}">
      <dgm:prSet/>
      <dgm:spPr/>
      <dgm:t>
        <a:bodyPr/>
        <a:lstStyle/>
        <a:p>
          <a:endParaRPr lang="ru-RU"/>
        </a:p>
      </dgm:t>
    </dgm:pt>
    <dgm:pt modelId="{48C971C1-B504-4003-A811-F55C9FE58FB9}" type="sibTrans" cxnId="{2D810002-F412-436C-8BB9-FE245AE17F57}">
      <dgm:prSet/>
      <dgm:spPr/>
      <dgm:t>
        <a:bodyPr/>
        <a:lstStyle/>
        <a:p>
          <a:endParaRPr lang="ru-RU"/>
        </a:p>
      </dgm:t>
    </dgm:pt>
    <dgm:pt modelId="{39E899E2-17F4-412D-89F5-876989A3D8DC}">
      <dgm:prSet custT="1"/>
      <dgm:spPr/>
      <dgm:t>
        <a:bodyPr/>
        <a:lstStyle/>
        <a:p>
          <a:r>
            <a:rPr lang="ru-RU" sz="1800" dirty="0">
              <a:latin typeface="Bookman Old Style" panose="02050604050505020204" pitchFamily="18" charset="0"/>
            </a:rPr>
            <a:t>66,0%</a:t>
          </a:r>
        </a:p>
      </dgm:t>
    </dgm:pt>
    <dgm:pt modelId="{2C8ED86F-33FF-41A5-B464-C7B918E7522F}" type="parTrans" cxnId="{A3491F14-A0CB-4C57-94B3-1C3C1BB67A41}">
      <dgm:prSet/>
      <dgm:spPr/>
      <dgm:t>
        <a:bodyPr/>
        <a:lstStyle/>
        <a:p>
          <a:endParaRPr lang="ru-RU"/>
        </a:p>
      </dgm:t>
    </dgm:pt>
    <dgm:pt modelId="{AA479803-A8BF-4AE1-BDDE-7BAC12A49F8B}" type="sibTrans" cxnId="{A3491F14-A0CB-4C57-94B3-1C3C1BB67A41}">
      <dgm:prSet/>
      <dgm:spPr/>
      <dgm:t>
        <a:bodyPr/>
        <a:lstStyle/>
        <a:p>
          <a:endParaRPr lang="ru-RU"/>
        </a:p>
      </dgm:t>
    </dgm:pt>
    <dgm:pt modelId="{6B5B1CDE-FAFB-4A21-B4FA-D58A3F4B3226}" type="pres">
      <dgm:prSet presAssocID="{4435F3F2-631C-47D3-B7A4-B4D16C4865A8}" presName="Name0" presStyleCnt="0">
        <dgm:presLayoutVars>
          <dgm:chMax val="7"/>
          <dgm:dir/>
          <dgm:animLvl val="lvl"/>
          <dgm:resizeHandles val="exact"/>
        </dgm:presLayoutVars>
      </dgm:prSet>
      <dgm:spPr/>
    </dgm:pt>
    <dgm:pt modelId="{61DE48F0-9605-4BF2-87CA-29E22369B21F}" type="pres">
      <dgm:prSet presAssocID="{B9462CAD-B18D-4EA6-B3BC-72EA3C9C55B5}" presName="circle1" presStyleLbl="node1" presStyleIdx="0" presStyleCnt="3"/>
      <dgm:spPr>
        <a:gradFill rotWithShape="0">
          <a:gsLst>
            <a:gs pos="0">
              <a:srgbClr val="CFC599"/>
            </a:gs>
            <a:gs pos="72000">
              <a:schemeClr val="accent5">
                <a:hueOff val="0"/>
                <a:satOff val="0"/>
                <a:lumOff val="0"/>
                <a:alphaOff val="0"/>
                <a:tint val="90000"/>
                <a:satMod val="135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80000"/>
                <a:satMod val="155000"/>
              </a:schemeClr>
            </a:gs>
          </a:gsLst>
        </a:gradFill>
        <a:scene3d>
          <a:camera prst="obliqueTopLeft" fov="600000">
            <a:rot lat="0" lon="0" rev="0"/>
          </a:camera>
          <a:lightRig rig="balanced" dir="t">
            <a:rot lat="0" lon="0" rev="19200000"/>
          </a:lightRig>
        </a:scene3d>
        <a:sp3d contourW="12700" prstMaterial="matte">
          <a:bevelT w="127000" h="127000"/>
          <a:contourClr>
            <a:schemeClr val="accent5">
              <a:hueOff val="0"/>
              <a:satOff val="0"/>
              <a:lumOff val="0"/>
              <a:alphaOff val="0"/>
              <a:shade val="60000"/>
              <a:satMod val="110000"/>
            </a:schemeClr>
          </a:contourClr>
        </a:sp3d>
      </dgm:spPr>
    </dgm:pt>
    <dgm:pt modelId="{2A2ADB24-47A4-4AC6-A3FA-4E4FF8B9B8A1}" type="pres">
      <dgm:prSet presAssocID="{B9462CAD-B18D-4EA6-B3BC-72EA3C9C55B5}" presName="space" presStyleCnt="0"/>
      <dgm:spPr/>
    </dgm:pt>
    <dgm:pt modelId="{DA56BA5B-81F7-4210-AC1F-47E9E732EF6C}" type="pres">
      <dgm:prSet presAssocID="{B9462CAD-B18D-4EA6-B3BC-72EA3C9C55B5}" presName="rect1" presStyleLbl="alignAcc1" presStyleIdx="0" presStyleCnt="3"/>
      <dgm:spPr/>
    </dgm:pt>
    <dgm:pt modelId="{C8E329A6-BACB-4641-89C8-C027DD20181D}" type="pres">
      <dgm:prSet presAssocID="{FD70971D-5476-4A3C-B509-7333EA5CCC8E}" presName="vertSpace2" presStyleLbl="node1" presStyleIdx="0" presStyleCnt="3"/>
      <dgm:spPr/>
    </dgm:pt>
    <dgm:pt modelId="{59636C15-97E5-4FBA-9E49-4F5AEBA0F640}" type="pres">
      <dgm:prSet presAssocID="{FD70971D-5476-4A3C-B509-7333EA5CCC8E}" presName="circle2" presStyleLbl="node1" presStyleIdx="1" presStyleCnt="3" custLinFactNeighborX="-910" custLinFactNeighborY="-2676"/>
      <dgm:spPr>
        <a:gradFill rotWithShape="0">
          <a:gsLst>
            <a:gs pos="0">
              <a:srgbClr val="FFCCCC"/>
            </a:gs>
            <a:gs pos="72000">
              <a:schemeClr val="accent5">
                <a:hueOff val="-1505437"/>
                <a:satOff val="7815"/>
                <a:lumOff val="5686"/>
                <a:alphaOff val="0"/>
                <a:tint val="90000"/>
                <a:satMod val="135000"/>
              </a:schemeClr>
            </a:gs>
            <a:gs pos="100000">
              <a:schemeClr val="accent5">
                <a:hueOff val="-1505437"/>
                <a:satOff val="7815"/>
                <a:lumOff val="5686"/>
                <a:alphaOff val="0"/>
                <a:tint val="80000"/>
                <a:satMod val="155000"/>
              </a:schemeClr>
            </a:gs>
          </a:gsLst>
        </a:gradFill>
        <a:scene3d>
          <a:camera prst="obliqueTopLeft" fov="600000">
            <a:rot lat="0" lon="0" rev="0"/>
          </a:camera>
          <a:lightRig rig="balanced" dir="t">
            <a:rot lat="0" lon="0" rev="19200000"/>
          </a:lightRig>
        </a:scene3d>
        <a:sp3d contourW="12700" prstMaterial="matte">
          <a:bevelT w="127000" h="127000"/>
          <a:contourClr>
            <a:schemeClr val="accent5">
              <a:hueOff val="-419932"/>
              <a:satOff val="22824"/>
              <a:lumOff val="-4216"/>
              <a:alphaOff val="0"/>
              <a:shade val="60000"/>
              <a:satMod val="110000"/>
            </a:schemeClr>
          </a:contourClr>
        </a:sp3d>
      </dgm:spPr>
    </dgm:pt>
    <dgm:pt modelId="{E7DE7C3D-CFF0-462B-A817-260DC9ED01FC}" type="pres">
      <dgm:prSet presAssocID="{FD70971D-5476-4A3C-B509-7333EA5CCC8E}" presName="rect2" presStyleLbl="alignAcc1" presStyleIdx="1" presStyleCnt="3" custLinFactNeighborX="0" custLinFactNeighborY="-5218"/>
      <dgm:spPr/>
    </dgm:pt>
    <dgm:pt modelId="{E3448B15-E600-4A83-A577-086C6D9612A7}" type="pres">
      <dgm:prSet presAssocID="{607E3DC7-FB65-4DFB-BD7D-4E0FAA92A649}" presName="vertSpace3" presStyleLbl="node1" presStyleIdx="1" presStyleCnt="3"/>
      <dgm:spPr/>
    </dgm:pt>
    <dgm:pt modelId="{A4C2BD1A-C613-4956-851D-CD9B40F47172}" type="pres">
      <dgm:prSet presAssocID="{607E3DC7-FB65-4DFB-BD7D-4E0FAA92A649}" presName="circle3" presStyleLbl="node1" presStyleIdx="2" presStyleCnt="3" custLinFactNeighborX="4106" custLinFactNeighborY="-1127"/>
      <dgm:spPr>
        <a:gradFill rotWithShape="0">
          <a:gsLst>
            <a:gs pos="0">
              <a:schemeClr val="accent6">
                <a:lumMod val="75000"/>
              </a:schemeClr>
            </a:gs>
            <a:gs pos="72000">
              <a:schemeClr val="accent5">
                <a:hueOff val="-3010874"/>
                <a:satOff val="15631"/>
                <a:lumOff val="11372"/>
                <a:alphaOff val="0"/>
                <a:tint val="90000"/>
                <a:satMod val="135000"/>
              </a:schemeClr>
            </a:gs>
            <a:gs pos="100000">
              <a:schemeClr val="accent5">
                <a:hueOff val="-3010874"/>
                <a:satOff val="15631"/>
                <a:lumOff val="11372"/>
                <a:alphaOff val="0"/>
                <a:tint val="80000"/>
                <a:satMod val="155000"/>
              </a:schemeClr>
            </a:gs>
          </a:gsLst>
        </a:gradFill>
        <a:scene3d>
          <a:camera prst="obliqueTopLeft" fov="600000">
            <a:rot lat="0" lon="0" rev="0"/>
          </a:camera>
          <a:lightRig rig="balanced" dir="t">
            <a:rot lat="0" lon="0" rev="19200000"/>
          </a:lightRig>
        </a:scene3d>
        <a:sp3d contourW="12700" prstMaterial="matte">
          <a:bevelT w="127000" h="127000"/>
          <a:contourClr>
            <a:schemeClr val="accent5">
              <a:hueOff val="-839864"/>
              <a:satOff val="45647"/>
              <a:lumOff val="-8432"/>
              <a:alphaOff val="0"/>
              <a:shade val="60000"/>
              <a:satMod val="110000"/>
            </a:schemeClr>
          </a:contourClr>
        </a:sp3d>
      </dgm:spPr>
    </dgm:pt>
    <dgm:pt modelId="{E8BA5316-4992-46F4-96E3-C8493BA1297C}" type="pres">
      <dgm:prSet presAssocID="{607E3DC7-FB65-4DFB-BD7D-4E0FAA92A649}" presName="rect3" presStyleLbl="alignAcc1" presStyleIdx="2" presStyleCnt="3" custLinFactNeighborX="0" custLinFactNeighborY="-4094"/>
      <dgm:spPr/>
    </dgm:pt>
    <dgm:pt modelId="{4A382167-EAF9-495E-9434-47605C07D090}" type="pres">
      <dgm:prSet presAssocID="{B9462CAD-B18D-4EA6-B3BC-72EA3C9C55B5}" presName="rect1ParTx" presStyleLbl="alignAcc1" presStyleIdx="2" presStyleCnt="3">
        <dgm:presLayoutVars>
          <dgm:chMax val="1"/>
          <dgm:bulletEnabled val="1"/>
        </dgm:presLayoutVars>
      </dgm:prSet>
      <dgm:spPr/>
    </dgm:pt>
    <dgm:pt modelId="{DC841F8F-AC01-42EB-B8EB-E9741595CADA}" type="pres">
      <dgm:prSet presAssocID="{B9462CAD-B18D-4EA6-B3BC-72EA3C9C55B5}" presName="rect1ChTx" presStyleLbl="alignAcc1" presStyleIdx="2" presStyleCnt="3" custScaleX="125925">
        <dgm:presLayoutVars>
          <dgm:bulletEnabled val="1"/>
        </dgm:presLayoutVars>
      </dgm:prSet>
      <dgm:spPr/>
    </dgm:pt>
    <dgm:pt modelId="{8A7781A7-90C1-4D3C-8F0A-C220D4B4B69E}" type="pres">
      <dgm:prSet presAssocID="{FD70971D-5476-4A3C-B509-7333EA5CCC8E}" presName="rect2ParTx" presStyleLbl="alignAcc1" presStyleIdx="2" presStyleCnt="3">
        <dgm:presLayoutVars>
          <dgm:chMax val="1"/>
          <dgm:bulletEnabled val="1"/>
        </dgm:presLayoutVars>
      </dgm:prSet>
      <dgm:spPr/>
    </dgm:pt>
    <dgm:pt modelId="{D903204B-E580-4CB3-AFB1-9D1090C1AD3B}" type="pres">
      <dgm:prSet presAssocID="{FD70971D-5476-4A3C-B509-7333EA5CCC8E}" presName="rect2ChTx" presStyleLbl="alignAcc1" presStyleIdx="2" presStyleCnt="3" custScaleX="115609" custLinFactNeighborX="-6087" custLinFactNeighborY="1852">
        <dgm:presLayoutVars>
          <dgm:bulletEnabled val="1"/>
        </dgm:presLayoutVars>
      </dgm:prSet>
      <dgm:spPr/>
    </dgm:pt>
    <dgm:pt modelId="{3F1B92FB-C013-439D-9442-BC1A5FD5FBC6}" type="pres">
      <dgm:prSet presAssocID="{607E3DC7-FB65-4DFB-BD7D-4E0FAA92A649}" presName="rect3ParTx" presStyleLbl="alignAcc1" presStyleIdx="2" presStyleCnt="3">
        <dgm:presLayoutVars>
          <dgm:chMax val="1"/>
          <dgm:bulletEnabled val="1"/>
        </dgm:presLayoutVars>
      </dgm:prSet>
      <dgm:spPr/>
    </dgm:pt>
    <dgm:pt modelId="{1B8434A5-EC6F-4B54-A42F-CCB829E3AFFB}" type="pres">
      <dgm:prSet presAssocID="{607E3DC7-FB65-4DFB-BD7D-4E0FAA92A649}" presName="rect3ChTx" presStyleLbl="alignAcc1" presStyleIdx="2" presStyleCnt="3" custScaleX="124705" custLinFactNeighborX="-5871" custLinFactNeighborY="3704">
        <dgm:presLayoutVars>
          <dgm:bulletEnabled val="1"/>
        </dgm:presLayoutVars>
      </dgm:prSet>
      <dgm:spPr/>
    </dgm:pt>
  </dgm:ptLst>
  <dgm:cxnLst>
    <dgm:cxn modelId="{2D810002-F412-436C-8BB9-FE245AE17F57}" srcId="{FD70971D-5476-4A3C-B509-7333EA5CCC8E}" destId="{A622E9BB-BCE5-4044-A2FA-9DA8F499FCFC}" srcOrd="1" destOrd="0" parTransId="{ED68FC0C-7D95-42AE-8848-FC73D9CC1782}" sibTransId="{48C971C1-B504-4003-A811-F55C9FE58FB9}"/>
    <dgm:cxn modelId="{A3491F14-A0CB-4C57-94B3-1C3C1BB67A41}" srcId="{607E3DC7-FB65-4DFB-BD7D-4E0FAA92A649}" destId="{39E899E2-17F4-412D-89F5-876989A3D8DC}" srcOrd="1" destOrd="0" parTransId="{2C8ED86F-33FF-41A5-B464-C7B918E7522F}" sibTransId="{AA479803-A8BF-4AE1-BDDE-7BAC12A49F8B}"/>
    <dgm:cxn modelId="{225D172D-AA78-42F6-B958-61B1A28B5C86}" type="presOf" srcId="{39E899E2-17F4-412D-89F5-876989A3D8DC}" destId="{1B8434A5-EC6F-4B54-A42F-CCB829E3AFFB}" srcOrd="0" destOrd="1" presId="urn:microsoft.com/office/officeart/2005/8/layout/target3"/>
    <dgm:cxn modelId="{4CBD4837-7B39-4E16-AC2E-DC7CD86A52BA}" type="presOf" srcId="{49DB533D-7A03-4A5E-8F6E-CAC3A7ED7D19}" destId="{DC841F8F-AC01-42EB-B8EB-E9741595CADA}" srcOrd="0" destOrd="0" presId="urn:microsoft.com/office/officeart/2005/8/layout/target3"/>
    <dgm:cxn modelId="{C57EEC40-1D81-448D-B03B-453D5D03FCF2}" srcId="{4435F3F2-631C-47D3-B7A4-B4D16C4865A8}" destId="{FD70971D-5476-4A3C-B509-7333EA5CCC8E}" srcOrd="1" destOrd="0" parTransId="{53CBC27A-4F94-4BED-A6AA-C976398B4DF1}" sibTransId="{8E5A1A3D-1800-4B66-BC76-67058E3E652A}"/>
    <dgm:cxn modelId="{3BD9CE6D-BE49-4FD9-A7D7-9D055DA1059A}" type="presOf" srcId="{B9462CAD-B18D-4EA6-B3BC-72EA3C9C55B5}" destId="{4A382167-EAF9-495E-9434-47605C07D090}" srcOrd="1" destOrd="0" presId="urn:microsoft.com/office/officeart/2005/8/layout/target3"/>
    <dgm:cxn modelId="{14BF2D53-67C7-4858-AEDD-2DC404BFF470}" srcId="{4435F3F2-631C-47D3-B7A4-B4D16C4865A8}" destId="{B9462CAD-B18D-4EA6-B3BC-72EA3C9C55B5}" srcOrd="0" destOrd="0" parTransId="{79058353-9A81-40EA-8FF3-4DEE4884A07E}" sibTransId="{772CDCA9-0E50-4027-A488-D43EC51FCC9E}"/>
    <dgm:cxn modelId="{E486EC75-2621-4D04-B928-DB7A0DC7A14A}" type="presOf" srcId="{607E3DC7-FB65-4DFB-BD7D-4E0FAA92A649}" destId="{E8BA5316-4992-46F4-96E3-C8493BA1297C}" srcOrd="0" destOrd="0" presId="urn:microsoft.com/office/officeart/2005/8/layout/target3"/>
    <dgm:cxn modelId="{83212658-F0BB-497D-BF05-B816DBA66D54}" type="presOf" srcId="{4826C87A-E237-47FA-8C0A-63FA0E00C410}" destId="{DC841F8F-AC01-42EB-B8EB-E9741595CADA}" srcOrd="0" destOrd="1" presId="urn:microsoft.com/office/officeart/2005/8/layout/target3"/>
    <dgm:cxn modelId="{B84E4978-3262-46FA-8CDE-7BC0734B5219}" srcId="{FD70971D-5476-4A3C-B509-7333EA5CCC8E}" destId="{1B451B2C-972F-4489-84AC-C759332A50EA}" srcOrd="0" destOrd="0" parTransId="{E17DBBF2-18ED-4B0C-97F9-3DF6EA0B04C1}" sibTransId="{F1F3059E-7070-446F-A106-6F92CC762FA4}"/>
    <dgm:cxn modelId="{FDCF5459-37F8-46FA-9B32-FF6D342F78B1}" srcId="{B9462CAD-B18D-4EA6-B3BC-72EA3C9C55B5}" destId="{49DB533D-7A03-4A5E-8F6E-CAC3A7ED7D19}" srcOrd="0" destOrd="0" parTransId="{8980D6A6-C6F3-403F-AE91-5FD899CD7E30}" sibTransId="{30BA0F94-2A7F-4A7E-B93F-FBC1B37DA155}"/>
    <dgm:cxn modelId="{7824EA81-DC42-477E-89B3-38E54136F94C}" srcId="{B9462CAD-B18D-4EA6-B3BC-72EA3C9C55B5}" destId="{4826C87A-E237-47FA-8C0A-63FA0E00C410}" srcOrd="1" destOrd="0" parTransId="{427560A5-D5C1-4CA8-B5D3-135968CD9BAD}" sibTransId="{22A0ACB9-10A9-4073-A228-B982EEA31A14}"/>
    <dgm:cxn modelId="{355E6E8E-3037-417F-A2AB-266964DB6044}" type="presOf" srcId="{FD70971D-5476-4A3C-B509-7333EA5CCC8E}" destId="{8A7781A7-90C1-4D3C-8F0A-C220D4B4B69E}" srcOrd="1" destOrd="0" presId="urn:microsoft.com/office/officeart/2005/8/layout/target3"/>
    <dgm:cxn modelId="{6AEF8B8E-8A4F-46A4-817C-D048BF9A798D}" type="presOf" srcId="{240B1F3A-BC24-40B2-BDF7-4B4990A68949}" destId="{1B8434A5-EC6F-4B54-A42F-CCB829E3AFFB}" srcOrd="0" destOrd="0" presId="urn:microsoft.com/office/officeart/2005/8/layout/target3"/>
    <dgm:cxn modelId="{2CE1FF90-59C6-4961-A61C-1FF0ED3134DD}" type="presOf" srcId="{A622E9BB-BCE5-4044-A2FA-9DA8F499FCFC}" destId="{D903204B-E580-4CB3-AFB1-9D1090C1AD3B}" srcOrd="0" destOrd="1" presId="urn:microsoft.com/office/officeart/2005/8/layout/target3"/>
    <dgm:cxn modelId="{C2F4839D-F4C8-4AAB-8D4E-345761F21F89}" srcId="{4435F3F2-631C-47D3-B7A4-B4D16C4865A8}" destId="{607E3DC7-FB65-4DFB-BD7D-4E0FAA92A649}" srcOrd="2" destOrd="0" parTransId="{8402C4D9-5CC0-4B6F-BA19-C63F2A4F04EB}" sibTransId="{491CC1FC-FB32-4DBB-8670-CD1D4747D241}"/>
    <dgm:cxn modelId="{BD0DBC9E-C2D2-4C4A-9441-184085E308B3}" srcId="{607E3DC7-FB65-4DFB-BD7D-4E0FAA92A649}" destId="{240B1F3A-BC24-40B2-BDF7-4B4990A68949}" srcOrd="0" destOrd="0" parTransId="{51147A97-FA81-4262-A139-A2EEF3309741}" sibTransId="{728C645E-ED93-4C83-A4F4-8B2CE9F15B61}"/>
    <dgm:cxn modelId="{CD8DB6CD-C71E-4983-BB95-25A2B2C6C9DA}" type="presOf" srcId="{1B451B2C-972F-4489-84AC-C759332A50EA}" destId="{D903204B-E580-4CB3-AFB1-9D1090C1AD3B}" srcOrd="0" destOrd="0" presId="urn:microsoft.com/office/officeart/2005/8/layout/target3"/>
    <dgm:cxn modelId="{BFC571D5-E980-461B-B161-CDF20F9B9C02}" type="presOf" srcId="{607E3DC7-FB65-4DFB-BD7D-4E0FAA92A649}" destId="{3F1B92FB-C013-439D-9442-BC1A5FD5FBC6}" srcOrd="1" destOrd="0" presId="urn:microsoft.com/office/officeart/2005/8/layout/target3"/>
    <dgm:cxn modelId="{4D3970E1-C02B-4C59-8948-EE4952918B7C}" type="presOf" srcId="{FD70971D-5476-4A3C-B509-7333EA5CCC8E}" destId="{E7DE7C3D-CFF0-462B-A817-260DC9ED01FC}" srcOrd="0" destOrd="0" presId="urn:microsoft.com/office/officeart/2005/8/layout/target3"/>
    <dgm:cxn modelId="{A5739CE5-3834-45E4-991C-840DFABF78A0}" type="presOf" srcId="{B9462CAD-B18D-4EA6-B3BC-72EA3C9C55B5}" destId="{DA56BA5B-81F7-4210-AC1F-47E9E732EF6C}" srcOrd="0" destOrd="0" presId="urn:microsoft.com/office/officeart/2005/8/layout/target3"/>
    <dgm:cxn modelId="{8BCF0DEA-3D7A-4C34-8C36-EC1F1B04B323}" type="presOf" srcId="{4435F3F2-631C-47D3-B7A4-B4D16C4865A8}" destId="{6B5B1CDE-FAFB-4A21-B4FA-D58A3F4B3226}" srcOrd="0" destOrd="0" presId="urn:microsoft.com/office/officeart/2005/8/layout/target3"/>
    <dgm:cxn modelId="{90A3C7B5-1441-4F00-9A6B-BD3A6707E883}" type="presParOf" srcId="{6B5B1CDE-FAFB-4A21-B4FA-D58A3F4B3226}" destId="{61DE48F0-9605-4BF2-87CA-29E22369B21F}" srcOrd="0" destOrd="0" presId="urn:microsoft.com/office/officeart/2005/8/layout/target3"/>
    <dgm:cxn modelId="{8D8D032E-D744-47EB-8558-F80E0818C6B0}" type="presParOf" srcId="{6B5B1CDE-FAFB-4A21-B4FA-D58A3F4B3226}" destId="{2A2ADB24-47A4-4AC6-A3FA-4E4FF8B9B8A1}" srcOrd="1" destOrd="0" presId="urn:microsoft.com/office/officeart/2005/8/layout/target3"/>
    <dgm:cxn modelId="{8C667529-040C-422C-8B19-5C56C4150E19}" type="presParOf" srcId="{6B5B1CDE-FAFB-4A21-B4FA-D58A3F4B3226}" destId="{DA56BA5B-81F7-4210-AC1F-47E9E732EF6C}" srcOrd="2" destOrd="0" presId="urn:microsoft.com/office/officeart/2005/8/layout/target3"/>
    <dgm:cxn modelId="{678A2E64-8677-4EF9-84A7-3B31B24E38A0}" type="presParOf" srcId="{6B5B1CDE-FAFB-4A21-B4FA-D58A3F4B3226}" destId="{C8E329A6-BACB-4641-89C8-C027DD20181D}" srcOrd="3" destOrd="0" presId="urn:microsoft.com/office/officeart/2005/8/layout/target3"/>
    <dgm:cxn modelId="{0C2B270C-6DAA-472C-A8BE-1593F950D202}" type="presParOf" srcId="{6B5B1CDE-FAFB-4A21-B4FA-D58A3F4B3226}" destId="{59636C15-97E5-4FBA-9E49-4F5AEBA0F640}" srcOrd="4" destOrd="0" presId="urn:microsoft.com/office/officeart/2005/8/layout/target3"/>
    <dgm:cxn modelId="{EAD93BF0-ADF4-44FC-A33C-15B4C17C4740}" type="presParOf" srcId="{6B5B1CDE-FAFB-4A21-B4FA-D58A3F4B3226}" destId="{E7DE7C3D-CFF0-462B-A817-260DC9ED01FC}" srcOrd="5" destOrd="0" presId="urn:microsoft.com/office/officeart/2005/8/layout/target3"/>
    <dgm:cxn modelId="{BC0291AB-CEFD-43DA-97EA-3357531F08B5}" type="presParOf" srcId="{6B5B1CDE-FAFB-4A21-B4FA-D58A3F4B3226}" destId="{E3448B15-E600-4A83-A577-086C6D9612A7}" srcOrd="6" destOrd="0" presId="urn:microsoft.com/office/officeart/2005/8/layout/target3"/>
    <dgm:cxn modelId="{B639A9F4-71C8-4781-B553-08D3AE8FEB55}" type="presParOf" srcId="{6B5B1CDE-FAFB-4A21-B4FA-D58A3F4B3226}" destId="{A4C2BD1A-C613-4956-851D-CD9B40F47172}" srcOrd="7" destOrd="0" presId="urn:microsoft.com/office/officeart/2005/8/layout/target3"/>
    <dgm:cxn modelId="{5C5535EA-628C-4DCA-97ED-61916EF5D172}" type="presParOf" srcId="{6B5B1CDE-FAFB-4A21-B4FA-D58A3F4B3226}" destId="{E8BA5316-4992-46F4-96E3-C8493BA1297C}" srcOrd="8" destOrd="0" presId="urn:microsoft.com/office/officeart/2005/8/layout/target3"/>
    <dgm:cxn modelId="{E4AC7456-A7C0-417C-AA0D-E7F2F8AB0822}" type="presParOf" srcId="{6B5B1CDE-FAFB-4A21-B4FA-D58A3F4B3226}" destId="{4A382167-EAF9-495E-9434-47605C07D090}" srcOrd="9" destOrd="0" presId="urn:microsoft.com/office/officeart/2005/8/layout/target3"/>
    <dgm:cxn modelId="{2BE375A8-6654-4763-854D-C4DE1CED43E3}" type="presParOf" srcId="{6B5B1CDE-FAFB-4A21-B4FA-D58A3F4B3226}" destId="{DC841F8F-AC01-42EB-B8EB-E9741595CADA}" srcOrd="10" destOrd="0" presId="urn:microsoft.com/office/officeart/2005/8/layout/target3"/>
    <dgm:cxn modelId="{23426294-C09C-4C94-8A25-53A4F827195F}" type="presParOf" srcId="{6B5B1CDE-FAFB-4A21-B4FA-D58A3F4B3226}" destId="{8A7781A7-90C1-4D3C-8F0A-C220D4B4B69E}" srcOrd="11" destOrd="0" presId="urn:microsoft.com/office/officeart/2005/8/layout/target3"/>
    <dgm:cxn modelId="{0DBE774B-6641-41D7-BD4C-1C879B447131}" type="presParOf" srcId="{6B5B1CDE-FAFB-4A21-B4FA-D58A3F4B3226}" destId="{D903204B-E580-4CB3-AFB1-9D1090C1AD3B}" srcOrd="12" destOrd="0" presId="urn:microsoft.com/office/officeart/2005/8/layout/target3"/>
    <dgm:cxn modelId="{C6189213-E3EC-461F-B3A6-DBCB846DE4DC}" type="presParOf" srcId="{6B5B1CDE-FAFB-4A21-B4FA-D58A3F4B3226}" destId="{3F1B92FB-C013-439D-9442-BC1A5FD5FBC6}" srcOrd="13" destOrd="0" presId="urn:microsoft.com/office/officeart/2005/8/layout/target3"/>
    <dgm:cxn modelId="{E248BE04-D6E6-4D25-ACA4-4E387401DA3E}" type="presParOf" srcId="{6B5B1CDE-FAFB-4A21-B4FA-D58A3F4B3226}" destId="{1B8434A5-EC6F-4B54-A42F-CCB829E3AFFB}" srcOrd="14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B134D88-E766-4BFF-BF91-468656B5D456}" type="doc">
      <dgm:prSet loTypeId="urn:microsoft.com/office/officeart/2005/8/layout/hList3" loCatId="list" qsTypeId="urn:microsoft.com/office/officeart/2005/8/quickstyle/3d2" qsCatId="3D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6E095FFA-AFE5-44E2-9505-16B53AE6DC75}">
      <dgm:prSet phldrT="[Текст]" custT="1"/>
      <dgm:spPr/>
      <dgm:t>
        <a:bodyPr/>
        <a:lstStyle/>
        <a:p>
          <a:r>
            <a:rPr lang="ru-RU" sz="2400" b="1" dirty="0">
              <a:solidFill>
                <a:schemeClr val="bg2"/>
              </a:solidFill>
              <a:latin typeface="Bookman Old Style" pitchFamily="18" charset="0"/>
            </a:rPr>
            <a:t>Налоговые</a:t>
          </a:r>
          <a:r>
            <a:rPr lang="ru-RU" sz="2400" dirty="0">
              <a:solidFill>
                <a:schemeClr val="bg2"/>
              </a:solidFill>
              <a:latin typeface="Bookman Old Style" pitchFamily="18" charset="0"/>
            </a:rPr>
            <a:t> </a:t>
          </a:r>
          <a:r>
            <a:rPr lang="ru-RU" sz="2400" b="1" dirty="0">
              <a:solidFill>
                <a:schemeClr val="bg2"/>
              </a:solidFill>
              <a:latin typeface="Bookman Old Style" pitchFamily="18" charset="0"/>
            </a:rPr>
            <a:t>доходы</a:t>
          </a:r>
        </a:p>
      </dgm:t>
    </dgm:pt>
    <dgm:pt modelId="{766E6F18-7000-47D2-87E4-F08E3C102700}" type="parTrans" cxnId="{8F5D5A6B-218B-42AF-9117-8BA58CDF5C46}">
      <dgm:prSet/>
      <dgm:spPr/>
      <dgm:t>
        <a:bodyPr/>
        <a:lstStyle/>
        <a:p>
          <a:endParaRPr lang="ru-RU">
            <a:latin typeface="Bookman Old Style" pitchFamily="18" charset="0"/>
          </a:endParaRPr>
        </a:p>
      </dgm:t>
    </dgm:pt>
    <dgm:pt modelId="{8EAB1582-B937-45F1-A836-185C822C62AA}" type="sibTrans" cxnId="{8F5D5A6B-218B-42AF-9117-8BA58CDF5C46}">
      <dgm:prSet/>
      <dgm:spPr/>
      <dgm:t>
        <a:bodyPr/>
        <a:lstStyle/>
        <a:p>
          <a:endParaRPr lang="ru-RU">
            <a:latin typeface="Bookman Old Style" pitchFamily="18" charset="0"/>
          </a:endParaRPr>
        </a:p>
      </dgm:t>
    </dgm:pt>
    <dgm:pt modelId="{047CEB4E-F675-44B6-9120-24412BED8DBA}">
      <dgm:prSet custT="1"/>
      <dgm:spPr>
        <a:solidFill>
          <a:srgbClr val="E8CED3"/>
        </a:solidFill>
      </dgm:spPr>
      <dgm:t>
        <a:bodyPr/>
        <a:lstStyle/>
        <a:p>
          <a:r>
            <a:rPr lang="ru-RU" sz="1600" dirty="0">
              <a:solidFill>
                <a:schemeClr val="tx1"/>
              </a:solidFill>
              <a:latin typeface="Bookman Old Style" pitchFamily="18" charset="0"/>
            </a:rPr>
            <a:t>НДФЛ —             25 362,2 </a:t>
          </a:r>
          <a:r>
            <a:rPr lang="ru-RU" sz="1600" dirty="0" err="1">
              <a:solidFill>
                <a:schemeClr val="tx1"/>
              </a:solidFill>
              <a:latin typeface="Bookman Old Style" pitchFamily="18" charset="0"/>
            </a:rPr>
            <a:t>тыс.рублей</a:t>
          </a:r>
          <a:r>
            <a:rPr lang="ru-RU" sz="1600" dirty="0">
              <a:solidFill>
                <a:schemeClr val="tx1"/>
              </a:solidFill>
              <a:latin typeface="Bookman Old Style" pitchFamily="18" charset="0"/>
            </a:rPr>
            <a:t>                   52%</a:t>
          </a:r>
        </a:p>
      </dgm:t>
    </dgm:pt>
    <dgm:pt modelId="{9A25B9E3-2609-4D39-945F-A8357562182A}" type="parTrans" cxnId="{9CDE5882-40DA-4E03-B9EF-1E67BC1B9649}">
      <dgm:prSet/>
      <dgm:spPr/>
      <dgm:t>
        <a:bodyPr/>
        <a:lstStyle/>
        <a:p>
          <a:endParaRPr lang="ru-RU">
            <a:latin typeface="Bookman Old Style" pitchFamily="18" charset="0"/>
          </a:endParaRPr>
        </a:p>
      </dgm:t>
    </dgm:pt>
    <dgm:pt modelId="{8E37BC37-892B-4991-973E-7DC8A589E7EE}" type="sibTrans" cxnId="{9CDE5882-40DA-4E03-B9EF-1E67BC1B9649}">
      <dgm:prSet/>
      <dgm:spPr/>
      <dgm:t>
        <a:bodyPr/>
        <a:lstStyle/>
        <a:p>
          <a:endParaRPr lang="ru-RU">
            <a:latin typeface="Bookman Old Style" pitchFamily="18" charset="0"/>
          </a:endParaRPr>
        </a:p>
      </dgm:t>
    </dgm:pt>
    <dgm:pt modelId="{953BD902-1B42-4859-B3C1-BEB50DE28AAD}">
      <dgm:prSet custT="1"/>
      <dgm:spPr>
        <a:solidFill>
          <a:srgbClr val="CCD0B1"/>
        </a:solidFill>
      </dgm:spPr>
      <dgm:t>
        <a:bodyPr/>
        <a:lstStyle/>
        <a:p>
          <a:r>
            <a:rPr lang="ru-RU" sz="1600" b="0" i="0" dirty="0">
              <a:solidFill>
                <a:schemeClr val="tx1"/>
              </a:solidFill>
              <a:latin typeface="Bookman Old Style" panose="02050604050505020204" pitchFamily="18" charset="0"/>
            </a:rPr>
            <a:t>Акцизы на ГСМ  —                       9 735,9 </a:t>
          </a:r>
          <a:r>
            <a:rPr lang="ru-RU" sz="1600" b="0" i="0" dirty="0" err="1">
              <a:solidFill>
                <a:schemeClr val="tx1"/>
              </a:solidFill>
              <a:latin typeface="Bookman Old Style" panose="02050604050505020204" pitchFamily="18" charset="0"/>
            </a:rPr>
            <a:t>тыс.рублей</a:t>
          </a:r>
          <a:r>
            <a:rPr lang="ru-RU" sz="1600" b="0" i="0" dirty="0">
              <a:solidFill>
                <a:schemeClr val="tx1"/>
              </a:solidFill>
              <a:latin typeface="Bookman Old Style" panose="02050604050505020204" pitchFamily="18" charset="0"/>
            </a:rPr>
            <a:t>                     20%</a:t>
          </a:r>
          <a:endParaRPr lang="ru-RU" sz="1600" dirty="0">
            <a:solidFill>
              <a:schemeClr val="tx1"/>
            </a:solidFill>
            <a:latin typeface="Bookman Old Style" pitchFamily="18" charset="0"/>
          </a:endParaRPr>
        </a:p>
      </dgm:t>
    </dgm:pt>
    <dgm:pt modelId="{5FD6A0D0-B02E-4212-B564-63B1EEAA8DCC}" type="parTrans" cxnId="{90F0B8A5-D688-4FF9-B763-5549C19465C0}">
      <dgm:prSet/>
      <dgm:spPr/>
      <dgm:t>
        <a:bodyPr/>
        <a:lstStyle/>
        <a:p>
          <a:endParaRPr lang="ru-RU">
            <a:latin typeface="Bookman Old Style" pitchFamily="18" charset="0"/>
          </a:endParaRPr>
        </a:p>
      </dgm:t>
    </dgm:pt>
    <dgm:pt modelId="{718871C1-0DCA-45A9-83FD-29BA31FADB6D}" type="sibTrans" cxnId="{90F0B8A5-D688-4FF9-B763-5549C19465C0}">
      <dgm:prSet/>
      <dgm:spPr/>
      <dgm:t>
        <a:bodyPr/>
        <a:lstStyle/>
        <a:p>
          <a:endParaRPr lang="ru-RU">
            <a:latin typeface="Bookman Old Style" pitchFamily="18" charset="0"/>
          </a:endParaRPr>
        </a:p>
      </dgm:t>
    </dgm:pt>
    <dgm:pt modelId="{2B719B84-2DAE-41FC-A836-4CF2F1BC29F4}">
      <dgm:prSet custT="1"/>
      <dgm:spPr>
        <a:solidFill>
          <a:srgbClr val="EAD2D3"/>
        </a:solidFill>
      </dgm:spPr>
      <dgm:t>
        <a:bodyPr/>
        <a:lstStyle/>
        <a:p>
          <a:r>
            <a:rPr lang="ru-RU" sz="1600" dirty="0">
              <a:solidFill>
                <a:schemeClr val="tx1"/>
              </a:solidFill>
              <a:latin typeface="Bookman Old Style" pitchFamily="18" charset="0"/>
            </a:rPr>
            <a:t>Земельный налог  —                                            8 963,2 </a:t>
          </a:r>
          <a:r>
            <a:rPr lang="ru-RU" sz="1600" dirty="0" err="1">
              <a:solidFill>
                <a:schemeClr val="tx1"/>
              </a:solidFill>
              <a:latin typeface="Bookman Old Style" pitchFamily="18" charset="0"/>
            </a:rPr>
            <a:t>тыс.рублей</a:t>
          </a:r>
          <a:r>
            <a:rPr lang="ru-RU" sz="1600" dirty="0">
              <a:solidFill>
                <a:schemeClr val="tx1"/>
              </a:solidFill>
              <a:latin typeface="Bookman Old Style" pitchFamily="18" charset="0"/>
            </a:rPr>
            <a:t>               18,4%      </a:t>
          </a:r>
        </a:p>
      </dgm:t>
    </dgm:pt>
    <dgm:pt modelId="{8EECED93-0340-42D7-A5ED-EC1C9EDE2B13}" type="parTrans" cxnId="{1CAC4E7D-BC9E-4811-93B3-5CE2A5C8E6DF}">
      <dgm:prSet/>
      <dgm:spPr/>
      <dgm:t>
        <a:bodyPr/>
        <a:lstStyle/>
        <a:p>
          <a:endParaRPr lang="ru-RU">
            <a:latin typeface="Bookman Old Style" pitchFamily="18" charset="0"/>
          </a:endParaRPr>
        </a:p>
      </dgm:t>
    </dgm:pt>
    <dgm:pt modelId="{09D085DC-0856-430B-8F96-A0BE1D18C682}" type="sibTrans" cxnId="{1CAC4E7D-BC9E-4811-93B3-5CE2A5C8E6DF}">
      <dgm:prSet/>
      <dgm:spPr/>
      <dgm:t>
        <a:bodyPr/>
        <a:lstStyle/>
        <a:p>
          <a:endParaRPr lang="ru-RU">
            <a:latin typeface="Bookman Old Style" pitchFamily="18" charset="0"/>
          </a:endParaRPr>
        </a:p>
      </dgm:t>
    </dgm:pt>
    <dgm:pt modelId="{BE52E522-89A5-44BE-8E45-BE2FBF0906C4}">
      <dgm:prSet custT="1"/>
      <dgm:spPr>
        <a:solidFill>
          <a:srgbClr val="EAD2D3"/>
        </a:solidFill>
      </dgm:spPr>
      <dgm:t>
        <a:bodyPr/>
        <a:lstStyle/>
        <a:p>
          <a:r>
            <a:rPr lang="ru-RU" sz="1600" dirty="0">
              <a:solidFill>
                <a:schemeClr val="tx1"/>
              </a:solidFill>
              <a:latin typeface="Bookman Old Style" pitchFamily="18" charset="0"/>
            </a:rPr>
            <a:t>Налоги на имущество физических лиц —                                            1 335,4 </a:t>
          </a:r>
          <a:r>
            <a:rPr lang="ru-RU" sz="1600" dirty="0" err="1">
              <a:solidFill>
                <a:schemeClr val="tx1"/>
              </a:solidFill>
              <a:latin typeface="Bookman Old Style" pitchFamily="18" charset="0"/>
            </a:rPr>
            <a:t>тыс.рублей</a:t>
          </a:r>
          <a:r>
            <a:rPr lang="ru-RU" sz="1600" dirty="0">
              <a:solidFill>
                <a:schemeClr val="tx1"/>
              </a:solidFill>
              <a:latin typeface="Bookman Old Style" pitchFamily="18" charset="0"/>
            </a:rPr>
            <a:t>                           2,7%</a:t>
          </a:r>
        </a:p>
        <a:p>
          <a:endParaRPr lang="ru-RU" sz="1600" dirty="0">
            <a:solidFill>
              <a:schemeClr val="tx1"/>
            </a:solidFill>
            <a:latin typeface="Bookman Old Style" pitchFamily="18" charset="0"/>
          </a:endParaRPr>
        </a:p>
      </dgm:t>
    </dgm:pt>
    <dgm:pt modelId="{7E63AEB4-0112-4C42-BA59-B963FC9BBB5D}" type="parTrans" cxnId="{B2605BBA-8C6A-4BD2-B97E-CF42D60C46F0}">
      <dgm:prSet/>
      <dgm:spPr/>
      <dgm:t>
        <a:bodyPr/>
        <a:lstStyle/>
        <a:p>
          <a:endParaRPr lang="ru-RU">
            <a:latin typeface="Bookman Old Style" pitchFamily="18" charset="0"/>
          </a:endParaRPr>
        </a:p>
      </dgm:t>
    </dgm:pt>
    <dgm:pt modelId="{76B021AE-32A6-479D-BD0E-59AE9296CECB}" type="sibTrans" cxnId="{B2605BBA-8C6A-4BD2-B97E-CF42D60C46F0}">
      <dgm:prSet/>
      <dgm:spPr/>
      <dgm:t>
        <a:bodyPr/>
        <a:lstStyle/>
        <a:p>
          <a:endParaRPr lang="ru-RU">
            <a:latin typeface="Bookman Old Style" pitchFamily="18" charset="0"/>
          </a:endParaRPr>
        </a:p>
      </dgm:t>
    </dgm:pt>
    <dgm:pt modelId="{611DAA03-505B-4418-B90F-81660B8DE428}">
      <dgm:prSet custT="1"/>
      <dgm:spPr>
        <a:solidFill>
          <a:srgbClr val="CCD0B1"/>
        </a:solidFill>
      </dgm:spPr>
      <dgm:t>
        <a:bodyPr/>
        <a:lstStyle/>
        <a:p>
          <a:endParaRPr lang="ru-RU" sz="1600" dirty="0">
            <a:solidFill>
              <a:schemeClr val="bg2"/>
            </a:solidFill>
            <a:latin typeface="Bookman Old Style" pitchFamily="18" charset="0"/>
          </a:endParaRPr>
        </a:p>
      </dgm:t>
    </dgm:pt>
    <dgm:pt modelId="{A8452699-530D-4216-95FB-26BDCB02CF8B}" type="parTrans" cxnId="{849BCB67-6CF6-4362-AD01-DA915330A225}">
      <dgm:prSet/>
      <dgm:spPr/>
      <dgm:t>
        <a:bodyPr/>
        <a:lstStyle/>
        <a:p>
          <a:endParaRPr lang="ru-RU"/>
        </a:p>
      </dgm:t>
    </dgm:pt>
    <dgm:pt modelId="{E2FD1868-2CD6-47A8-9B7C-16C773DE55B3}" type="sibTrans" cxnId="{849BCB67-6CF6-4362-AD01-DA915330A225}">
      <dgm:prSet/>
      <dgm:spPr/>
      <dgm:t>
        <a:bodyPr/>
        <a:lstStyle/>
        <a:p>
          <a:endParaRPr lang="ru-RU"/>
        </a:p>
      </dgm:t>
    </dgm:pt>
    <dgm:pt modelId="{D69B666B-7482-4A01-A5D0-7AA97445079D}" type="pres">
      <dgm:prSet presAssocID="{EB134D88-E766-4BFF-BF91-468656B5D456}" presName="composite" presStyleCnt="0">
        <dgm:presLayoutVars>
          <dgm:chMax val="1"/>
          <dgm:dir/>
          <dgm:resizeHandles val="exact"/>
        </dgm:presLayoutVars>
      </dgm:prSet>
      <dgm:spPr/>
    </dgm:pt>
    <dgm:pt modelId="{8E3748CE-AED5-40C8-B58D-0CB46EF60D90}" type="pres">
      <dgm:prSet presAssocID="{6E095FFA-AFE5-44E2-9505-16B53AE6DC75}" presName="roof" presStyleLbl="dkBgShp" presStyleIdx="0" presStyleCnt="2" custScaleY="64103" custLinFactNeighborX="-1724"/>
      <dgm:spPr/>
    </dgm:pt>
    <dgm:pt modelId="{FEC5AAF8-451B-4B3A-A9EF-A9599DEEBFC9}" type="pres">
      <dgm:prSet presAssocID="{6E095FFA-AFE5-44E2-9505-16B53AE6DC75}" presName="pillars" presStyleCnt="0"/>
      <dgm:spPr/>
    </dgm:pt>
    <dgm:pt modelId="{F11D191F-5E13-445B-B0D7-1169AF6968AC}" type="pres">
      <dgm:prSet presAssocID="{6E095FFA-AFE5-44E2-9505-16B53AE6DC75}" presName="pillar1" presStyleLbl="node1" presStyleIdx="0" presStyleCnt="5" custLinFactNeighborX="-61" custLinFactNeighborY="-9768">
        <dgm:presLayoutVars>
          <dgm:bulletEnabled val="1"/>
        </dgm:presLayoutVars>
      </dgm:prSet>
      <dgm:spPr/>
    </dgm:pt>
    <dgm:pt modelId="{799EF41E-E522-4B77-9265-D5151E0C9D65}" type="pres">
      <dgm:prSet presAssocID="{953BD902-1B42-4859-B3C1-BEB50DE28AAD}" presName="pillarX" presStyleLbl="node1" presStyleIdx="1" presStyleCnt="5" custLinFactNeighborX="2693" custLinFactNeighborY="-9768">
        <dgm:presLayoutVars>
          <dgm:bulletEnabled val="1"/>
        </dgm:presLayoutVars>
      </dgm:prSet>
      <dgm:spPr/>
    </dgm:pt>
    <dgm:pt modelId="{52AEAF59-E9EA-4266-86A6-127DD1D1328F}" type="pres">
      <dgm:prSet presAssocID="{2B719B84-2DAE-41FC-A836-4CF2F1BC29F4}" presName="pillarX" presStyleLbl="node1" presStyleIdx="2" presStyleCnt="5" custLinFactNeighborX="1905" custLinFactNeighborY="-9768">
        <dgm:presLayoutVars>
          <dgm:bulletEnabled val="1"/>
        </dgm:presLayoutVars>
      </dgm:prSet>
      <dgm:spPr/>
    </dgm:pt>
    <dgm:pt modelId="{EC270276-BBEF-4AE8-A3C4-DDA959358C61}" type="pres">
      <dgm:prSet presAssocID="{BE52E522-89A5-44BE-8E45-BE2FBF0906C4}" presName="pillarX" presStyleLbl="node1" presStyleIdx="3" presStyleCnt="5" custScaleX="106842" custLinFactX="18438" custLinFactNeighborX="100000" custLinFactNeighborY="-9768">
        <dgm:presLayoutVars>
          <dgm:bulletEnabled val="1"/>
        </dgm:presLayoutVars>
      </dgm:prSet>
      <dgm:spPr/>
    </dgm:pt>
    <dgm:pt modelId="{A356FE25-49DB-45E8-A9FC-33A49965F0CD}" type="pres">
      <dgm:prSet presAssocID="{611DAA03-505B-4418-B90F-81660B8DE428}" presName="pillarX" presStyleLbl="node1" presStyleIdx="4" presStyleCnt="5" custScaleX="117551" custScaleY="104672" custLinFactX="-3700" custLinFactNeighborX="-100000" custLinFactNeighborY="-7432">
        <dgm:presLayoutVars>
          <dgm:bulletEnabled val="1"/>
        </dgm:presLayoutVars>
      </dgm:prSet>
      <dgm:spPr/>
    </dgm:pt>
    <dgm:pt modelId="{AA47C517-A173-4AA5-9E4D-50944F1BA6A1}" type="pres">
      <dgm:prSet presAssocID="{6E095FFA-AFE5-44E2-9505-16B53AE6DC75}" presName="base" presStyleLbl="dkBgShp" presStyleIdx="1" presStyleCnt="2" custLinFactNeighborY="-81319"/>
      <dgm:spPr/>
    </dgm:pt>
  </dgm:ptLst>
  <dgm:cxnLst>
    <dgm:cxn modelId="{3F4EFC0E-7DB3-428B-B596-F90BA3052B2E}" type="presOf" srcId="{EB134D88-E766-4BFF-BF91-468656B5D456}" destId="{D69B666B-7482-4A01-A5D0-7AA97445079D}" srcOrd="0" destOrd="0" presId="urn:microsoft.com/office/officeart/2005/8/layout/hList3"/>
    <dgm:cxn modelId="{849BCB67-6CF6-4362-AD01-DA915330A225}" srcId="{6E095FFA-AFE5-44E2-9505-16B53AE6DC75}" destId="{611DAA03-505B-4418-B90F-81660B8DE428}" srcOrd="4" destOrd="0" parTransId="{A8452699-530D-4216-95FB-26BDCB02CF8B}" sibTransId="{E2FD1868-2CD6-47A8-9B7C-16C773DE55B3}"/>
    <dgm:cxn modelId="{8F5D5A6B-218B-42AF-9117-8BA58CDF5C46}" srcId="{EB134D88-E766-4BFF-BF91-468656B5D456}" destId="{6E095FFA-AFE5-44E2-9505-16B53AE6DC75}" srcOrd="0" destOrd="0" parTransId="{766E6F18-7000-47D2-87E4-F08E3C102700}" sibTransId="{8EAB1582-B937-45F1-A836-185C822C62AA}"/>
    <dgm:cxn modelId="{60A1476F-CC50-41C9-88B2-4BA3EC61EAF0}" type="presOf" srcId="{BE52E522-89A5-44BE-8E45-BE2FBF0906C4}" destId="{EC270276-BBEF-4AE8-A3C4-DDA959358C61}" srcOrd="0" destOrd="0" presId="urn:microsoft.com/office/officeart/2005/8/layout/hList3"/>
    <dgm:cxn modelId="{1CAC4E7D-BC9E-4811-93B3-5CE2A5C8E6DF}" srcId="{6E095FFA-AFE5-44E2-9505-16B53AE6DC75}" destId="{2B719B84-2DAE-41FC-A836-4CF2F1BC29F4}" srcOrd="2" destOrd="0" parTransId="{8EECED93-0340-42D7-A5ED-EC1C9EDE2B13}" sibTransId="{09D085DC-0856-430B-8F96-A0BE1D18C682}"/>
    <dgm:cxn modelId="{9CDE5882-40DA-4E03-B9EF-1E67BC1B9649}" srcId="{6E095FFA-AFE5-44E2-9505-16B53AE6DC75}" destId="{047CEB4E-F675-44B6-9120-24412BED8DBA}" srcOrd="0" destOrd="0" parTransId="{9A25B9E3-2609-4D39-945F-A8357562182A}" sibTransId="{8E37BC37-892B-4991-973E-7DC8A589E7EE}"/>
    <dgm:cxn modelId="{9C674D9D-2C9B-4CC0-869C-B65E55CE3A84}" type="presOf" srcId="{2B719B84-2DAE-41FC-A836-4CF2F1BC29F4}" destId="{52AEAF59-E9EA-4266-86A6-127DD1D1328F}" srcOrd="0" destOrd="0" presId="urn:microsoft.com/office/officeart/2005/8/layout/hList3"/>
    <dgm:cxn modelId="{90F0B8A5-D688-4FF9-B763-5549C19465C0}" srcId="{6E095FFA-AFE5-44E2-9505-16B53AE6DC75}" destId="{953BD902-1B42-4859-B3C1-BEB50DE28AAD}" srcOrd="1" destOrd="0" parTransId="{5FD6A0D0-B02E-4212-B564-63B1EEAA8DCC}" sibTransId="{718871C1-0DCA-45A9-83FD-29BA31FADB6D}"/>
    <dgm:cxn modelId="{B2605BBA-8C6A-4BD2-B97E-CF42D60C46F0}" srcId="{6E095FFA-AFE5-44E2-9505-16B53AE6DC75}" destId="{BE52E522-89A5-44BE-8E45-BE2FBF0906C4}" srcOrd="3" destOrd="0" parTransId="{7E63AEB4-0112-4C42-BA59-B963FC9BBB5D}" sibTransId="{76B021AE-32A6-479D-BD0E-59AE9296CECB}"/>
    <dgm:cxn modelId="{BA68CCC0-F1F0-4E1A-9083-630514D2AC10}" type="presOf" srcId="{6E095FFA-AFE5-44E2-9505-16B53AE6DC75}" destId="{8E3748CE-AED5-40C8-B58D-0CB46EF60D90}" srcOrd="0" destOrd="0" presId="urn:microsoft.com/office/officeart/2005/8/layout/hList3"/>
    <dgm:cxn modelId="{FD1845DB-DC20-4DAD-BD37-CAA7C69F71FF}" type="presOf" srcId="{953BD902-1B42-4859-B3C1-BEB50DE28AAD}" destId="{799EF41E-E522-4B77-9265-D5151E0C9D65}" srcOrd="0" destOrd="0" presId="urn:microsoft.com/office/officeart/2005/8/layout/hList3"/>
    <dgm:cxn modelId="{C141ABFB-0D0C-4035-8D7B-514FF1CD752B}" type="presOf" srcId="{611DAA03-505B-4418-B90F-81660B8DE428}" destId="{A356FE25-49DB-45E8-A9FC-33A49965F0CD}" srcOrd="0" destOrd="0" presId="urn:microsoft.com/office/officeart/2005/8/layout/hList3"/>
    <dgm:cxn modelId="{4A6D7FFC-A652-4B9A-90DD-BAD8FA99BC2C}" type="presOf" srcId="{047CEB4E-F675-44B6-9120-24412BED8DBA}" destId="{F11D191F-5E13-445B-B0D7-1169AF6968AC}" srcOrd="0" destOrd="0" presId="urn:microsoft.com/office/officeart/2005/8/layout/hList3"/>
    <dgm:cxn modelId="{4CF51FC7-51CB-40FD-83C6-385CB35911D4}" type="presParOf" srcId="{D69B666B-7482-4A01-A5D0-7AA97445079D}" destId="{8E3748CE-AED5-40C8-B58D-0CB46EF60D90}" srcOrd="0" destOrd="0" presId="urn:microsoft.com/office/officeart/2005/8/layout/hList3"/>
    <dgm:cxn modelId="{1DBB22B2-9D5B-4D26-83CB-65213017FC4C}" type="presParOf" srcId="{D69B666B-7482-4A01-A5D0-7AA97445079D}" destId="{FEC5AAF8-451B-4B3A-A9EF-A9599DEEBFC9}" srcOrd="1" destOrd="0" presId="urn:microsoft.com/office/officeart/2005/8/layout/hList3"/>
    <dgm:cxn modelId="{1C8B5E3A-500C-4ABD-8E7E-BD4A2B73DE50}" type="presParOf" srcId="{FEC5AAF8-451B-4B3A-A9EF-A9599DEEBFC9}" destId="{F11D191F-5E13-445B-B0D7-1169AF6968AC}" srcOrd="0" destOrd="0" presId="urn:microsoft.com/office/officeart/2005/8/layout/hList3"/>
    <dgm:cxn modelId="{91D6857D-9870-4ECA-B2CF-C91F336E9FF3}" type="presParOf" srcId="{FEC5AAF8-451B-4B3A-A9EF-A9599DEEBFC9}" destId="{799EF41E-E522-4B77-9265-D5151E0C9D65}" srcOrd="1" destOrd="0" presId="urn:microsoft.com/office/officeart/2005/8/layout/hList3"/>
    <dgm:cxn modelId="{CBF68CF0-58C1-40C7-B356-A729438B4E4E}" type="presParOf" srcId="{FEC5AAF8-451B-4B3A-A9EF-A9599DEEBFC9}" destId="{52AEAF59-E9EA-4266-86A6-127DD1D1328F}" srcOrd="2" destOrd="0" presId="urn:microsoft.com/office/officeart/2005/8/layout/hList3"/>
    <dgm:cxn modelId="{63EFC045-2838-4C7C-B35D-2EC8253E1704}" type="presParOf" srcId="{FEC5AAF8-451B-4B3A-A9EF-A9599DEEBFC9}" destId="{EC270276-BBEF-4AE8-A3C4-DDA959358C61}" srcOrd="3" destOrd="0" presId="urn:microsoft.com/office/officeart/2005/8/layout/hList3"/>
    <dgm:cxn modelId="{3C4AF282-4524-45A1-AA9D-467013719F7E}" type="presParOf" srcId="{FEC5AAF8-451B-4B3A-A9EF-A9599DEEBFC9}" destId="{A356FE25-49DB-45E8-A9FC-33A49965F0CD}" srcOrd="4" destOrd="0" presId="urn:microsoft.com/office/officeart/2005/8/layout/hList3"/>
    <dgm:cxn modelId="{9C58BFBB-CE9A-4430-91BF-67F2E740F0CF}" type="presParOf" srcId="{D69B666B-7482-4A01-A5D0-7AA97445079D}" destId="{AA47C517-A173-4AA5-9E4D-50944F1BA6A1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9728F64-9FF9-4A5D-BBAC-2A290C2CDBE1}" type="doc">
      <dgm:prSet loTypeId="urn:microsoft.com/office/officeart/2005/8/layout/hList3" loCatId="list" qsTypeId="urn:microsoft.com/office/officeart/2005/8/quickstyle/3d2" qsCatId="3D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2FE3D379-A220-425E-A09B-75E34BF6890D}">
      <dgm:prSet phldrT="[Текст]" custT="1"/>
      <dgm:spPr/>
      <dgm:t>
        <a:bodyPr/>
        <a:lstStyle/>
        <a:p>
          <a:r>
            <a:rPr lang="ru-RU" sz="2400" b="1" dirty="0">
              <a:solidFill>
                <a:schemeClr val="bg2"/>
              </a:solidFill>
              <a:latin typeface="Bookman Old Style" pitchFamily="18" charset="0"/>
            </a:rPr>
            <a:t>Неналоговые</a:t>
          </a:r>
          <a:r>
            <a:rPr lang="ru-RU" sz="2400" dirty="0">
              <a:solidFill>
                <a:schemeClr val="bg2"/>
              </a:solidFill>
              <a:latin typeface="Bookman Old Style" pitchFamily="18" charset="0"/>
            </a:rPr>
            <a:t> </a:t>
          </a:r>
          <a:r>
            <a:rPr lang="ru-RU" sz="2400" b="1" dirty="0">
              <a:solidFill>
                <a:schemeClr val="bg2"/>
              </a:solidFill>
              <a:latin typeface="Bookman Old Style" pitchFamily="18" charset="0"/>
            </a:rPr>
            <a:t>доходы</a:t>
          </a:r>
          <a:endParaRPr lang="ru-RU" sz="2400" dirty="0">
            <a:solidFill>
              <a:schemeClr val="bg2"/>
            </a:solidFill>
          </a:endParaRPr>
        </a:p>
      </dgm:t>
    </dgm:pt>
    <dgm:pt modelId="{A8F3A94B-EE01-4081-BDC6-A96791BE1F49}" type="parTrans" cxnId="{5D65F75E-322C-4C39-9302-B27408A51A23}">
      <dgm:prSet/>
      <dgm:spPr/>
      <dgm:t>
        <a:bodyPr/>
        <a:lstStyle/>
        <a:p>
          <a:endParaRPr lang="ru-RU"/>
        </a:p>
      </dgm:t>
    </dgm:pt>
    <dgm:pt modelId="{72242271-FF0B-4501-991E-EF804AD168A7}" type="sibTrans" cxnId="{5D65F75E-322C-4C39-9302-B27408A51A23}">
      <dgm:prSet/>
      <dgm:spPr/>
      <dgm:t>
        <a:bodyPr/>
        <a:lstStyle/>
        <a:p>
          <a:endParaRPr lang="ru-RU"/>
        </a:p>
      </dgm:t>
    </dgm:pt>
    <dgm:pt modelId="{9ADFD382-2E0B-4663-ADF3-191B686B8039}">
      <dgm:prSet custT="1"/>
      <dgm:spPr>
        <a:solidFill>
          <a:srgbClr val="D5D9B9"/>
        </a:solidFill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400" dirty="0">
              <a:solidFill>
                <a:schemeClr val="tx1"/>
              </a:solidFill>
              <a:latin typeface="Bookman Old Style" pitchFamily="18" charset="0"/>
            </a:rPr>
            <a:t>Доходы от использования имущества, находящегося в муниципальной собственности  —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ru-RU" sz="1400" dirty="0">
              <a:solidFill>
                <a:schemeClr val="tx1"/>
              </a:solidFill>
              <a:latin typeface="Bookman Old Style" pitchFamily="18" charset="0"/>
            </a:rPr>
            <a:t> 3 283,3 тыс. рублей                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ru-RU" sz="1400" dirty="0">
              <a:solidFill>
                <a:schemeClr val="tx1"/>
              </a:solidFill>
              <a:latin typeface="Bookman Old Style" pitchFamily="18" charset="0"/>
            </a:rPr>
            <a:t>15,8%</a:t>
          </a:r>
          <a:endParaRPr lang="ru-RU" sz="1400" dirty="0">
            <a:solidFill>
              <a:schemeClr val="tx1"/>
            </a:solidFill>
          </a:endParaRPr>
        </a:p>
      </dgm:t>
    </dgm:pt>
    <dgm:pt modelId="{B3045B26-A1D6-45B1-A675-98C76FB8E66E}" type="parTrans" cxnId="{471148FB-F7C8-4E87-AE90-9C7B7F927707}">
      <dgm:prSet/>
      <dgm:spPr/>
      <dgm:t>
        <a:bodyPr/>
        <a:lstStyle/>
        <a:p>
          <a:endParaRPr lang="ru-RU"/>
        </a:p>
      </dgm:t>
    </dgm:pt>
    <dgm:pt modelId="{B2044C3B-5E35-4793-8D88-901565BEF1DB}" type="sibTrans" cxnId="{471148FB-F7C8-4E87-AE90-9C7B7F927707}">
      <dgm:prSet/>
      <dgm:spPr/>
      <dgm:t>
        <a:bodyPr/>
        <a:lstStyle/>
        <a:p>
          <a:endParaRPr lang="ru-RU"/>
        </a:p>
      </dgm:t>
    </dgm:pt>
    <dgm:pt modelId="{2E8332BC-DEF8-45FD-BAFA-6B54AE5AAC85}">
      <dgm:prSet custT="1"/>
      <dgm:spPr>
        <a:solidFill>
          <a:srgbClr val="F5DDDD"/>
        </a:solidFill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400" dirty="0">
              <a:solidFill>
                <a:schemeClr val="tx1"/>
              </a:solidFill>
              <a:latin typeface="Bookman Old Style" pitchFamily="18" charset="0"/>
            </a:rPr>
            <a:t>Доходы от продажи материальных и нематериальных активов —                   15 623,2 тыс. рублей       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ru-RU" sz="1400" dirty="0">
              <a:solidFill>
                <a:schemeClr val="tx1"/>
              </a:solidFill>
              <a:latin typeface="Bookman Old Style" pitchFamily="18" charset="0"/>
            </a:rPr>
            <a:t> 75%</a:t>
          </a:r>
        </a:p>
      </dgm:t>
    </dgm:pt>
    <dgm:pt modelId="{AEDCDB35-38C6-4FCD-9F47-5C537E50AC59}" type="parTrans" cxnId="{A75E6D67-1BDC-4F2E-9CB0-BEA54A20BD5D}">
      <dgm:prSet/>
      <dgm:spPr/>
      <dgm:t>
        <a:bodyPr/>
        <a:lstStyle/>
        <a:p>
          <a:endParaRPr lang="ru-RU"/>
        </a:p>
      </dgm:t>
    </dgm:pt>
    <dgm:pt modelId="{6CF540AC-67C6-4BED-8A3A-88DCC2CA1D05}" type="sibTrans" cxnId="{A75E6D67-1BDC-4F2E-9CB0-BEA54A20BD5D}">
      <dgm:prSet/>
      <dgm:spPr/>
      <dgm:t>
        <a:bodyPr/>
        <a:lstStyle/>
        <a:p>
          <a:endParaRPr lang="ru-RU"/>
        </a:p>
      </dgm:t>
    </dgm:pt>
    <dgm:pt modelId="{CF39C416-0135-468E-8FB8-7F8D02A4BE76}">
      <dgm:prSet custT="1"/>
      <dgm:spPr>
        <a:solidFill>
          <a:srgbClr val="DDDDFF"/>
        </a:solidFill>
      </dgm:spPr>
      <dgm:t>
        <a:bodyPr/>
        <a:lstStyle/>
        <a:p>
          <a:r>
            <a:rPr lang="ru-RU" sz="1400" dirty="0">
              <a:solidFill>
                <a:schemeClr val="tx1"/>
              </a:solidFill>
              <a:latin typeface="Bookman Old Style" panose="02050604050505020204" pitchFamily="18" charset="0"/>
            </a:rPr>
            <a:t>Инициативные платежи –                            </a:t>
          </a:r>
          <a:r>
            <a:rPr lang="en-US" sz="1400" dirty="0">
              <a:solidFill>
                <a:schemeClr val="tx1"/>
              </a:solidFill>
              <a:latin typeface="Bookman Old Style" panose="02050604050505020204" pitchFamily="18" charset="0"/>
            </a:rPr>
            <a:t>1 922,8</a:t>
          </a:r>
          <a:r>
            <a:rPr lang="ru-RU" sz="1400" dirty="0">
              <a:solidFill>
                <a:schemeClr val="tx1"/>
              </a:solidFill>
              <a:latin typeface="Bookman Old Style" panose="02050604050505020204" pitchFamily="18" charset="0"/>
            </a:rPr>
            <a:t> тыс. рублей </a:t>
          </a:r>
          <a:r>
            <a:rPr lang="en-US" sz="1400" dirty="0">
              <a:solidFill>
                <a:schemeClr val="tx1"/>
              </a:solidFill>
              <a:latin typeface="Bookman Old Style" panose="02050604050505020204" pitchFamily="18" charset="0"/>
            </a:rPr>
            <a:t>9,2</a:t>
          </a:r>
          <a:r>
            <a:rPr lang="ru-RU" sz="1400" dirty="0">
              <a:solidFill>
                <a:schemeClr val="tx1"/>
              </a:solidFill>
              <a:latin typeface="Bookman Old Style" panose="02050604050505020204" pitchFamily="18" charset="0"/>
            </a:rPr>
            <a:t>%</a:t>
          </a:r>
        </a:p>
      </dgm:t>
    </dgm:pt>
    <dgm:pt modelId="{62E8D34D-BCFB-4AB8-9310-DC20215D3F7E}" type="parTrans" cxnId="{C6C2F310-6DB6-4248-BBE2-62A5DD2CDF8A}">
      <dgm:prSet/>
      <dgm:spPr/>
      <dgm:t>
        <a:bodyPr/>
        <a:lstStyle/>
        <a:p>
          <a:endParaRPr lang="ru-RU"/>
        </a:p>
      </dgm:t>
    </dgm:pt>
    <dgm:pt modelId="{AEB80142-9D08-45E7-8CA7-1E24C4136E29}" type="sibTrans" cxnId="{C6C2F310-6DB6-4248-BBE2-62A5DD2CDF8A}">
      <dgm:prSet/>
      <dgm:spPr/>
      <dgm:t>
        <a:bodyPr/>
        <a:lstStyle/>
        <a:p>
          <a:endParaRPr lang="ru-RU"/>
        </a:p>
      </dgm:t>
    </dgm:pt>
    <dgm:pt modelId="{25F24A29-1BE6-4BC1-BA48-32098969080E}" type="pres">
      <dgm:prSet presAssocID="{39728F64-9FF9-4A5D-BBAC-2A290C2CDBE1}" presName="composite" presStyleCnt="0">
        <dgm:presLayoutVars>
          <dgm:chMax val="1"/>
          <dgm:dir/>
          <dgm:resizeHandles val="exact"/>
        </dgm:presLayoutVars>
      </dgm:prSet>
      <dgm:spPr/>
    </dgm:pt>
    <dgm:pt modelId="{BB48A662-89EB-4CB1-BC04-5640ED222966}" type="pres">
      <dgm:prSet presAssocID="{2FE3D379-A220-425E-A09B-75E34BF6890D}" presName="roof" presStyleLbl="dkBgShp" presStyleIdx="0" presStyleCnt="2" custScaleY="65924"/>
      <dgm:spPr/>
    </dgm:pt>
    <dgm:pt modelId="{5EB0CF2A-4290-4B18-B40F-A05D4A279222}" type="pres">
      <dgm:prSet presAssocID="{2FE3D379-A220-425E-A09B-75E34BF6890D}" presName="pillars" presStyleCnt="0"/>
      <dgm:spPr/>
    </dgm:pt>
    <dgm:pt modelId="{641561D0-5E3C-4107-A394-FAFFD2026C50}" type="pres">
      <dgm:prSet presAssocID="{2FE3D379-A220-425E-A09B-75E34BF6890D}" presName="pillar1" presStyleLbl="node1" presStyleIdx="0" presStyleCnt="3" custScaleX="52846" custScaleY="100828" custLinFactNeighborX="-131" custLinFactNeighborY="-8309">
        <dgm:presLayoutVars>
          <dgm:bulletEnabled val="1"/>
        </dgm:presLayoutVars>
      </dgm:prSet>
      <dgm:spPr/>
    </dgm:pt>
    <dgm:pt modelId="{013C21CA-97DC-4D2E-819A-9C461BE3B000}" type="pres">
      <dgm:prSet presAssocID="{2E8332BC-DEF8-45FD-BAFA-6B54AE5AAC85}" presName="pillarX" presStyleLbl="node1" presStyleIdx="1" presStyleCnt="3" custScaleX="61278" custScaleY="100828" custLinFactNeighborX="489" custLinFactNeighborY="-8309">
        <dgm:presLayoutVars>
          <dgm:bulletEnabled val="1"/>
        </dgm:presLayoutVars>
      </dgm:prSet>
      <dgm:spPr/>
    </dgm:pt>
    <dgm:pt modelId="{84E0F86B-38DD-4B5D-8968-6FA364EFC939}" type="pres">
      <dgm:prSet presAssocID="{CF39C416-0135-468E-8FB8-7F8D02A4BE76}" presName="pillarX" presStyleLbl="node1" presStyleIdx="2" presStyleCnt="3" custScaleX="52017" custScaleY="100828" custLinFactNeighborX="131" custLinFactNeighborY="-8309">
        <dgm:presLayoutVars>
          <dgm:bulletEnabled val="1"/>
        </dgm:presLayoutVars>
      </dgm:prSet>
      <dgm:spPr/>
    </dgm:pt>
    <dgm:pt modelId="{4FB5E68A-A3DB-40F7-BCDA-4B906E9B48D9}" type="pres">
      <dgm:prSet presAssocID="{2FE3D379-A220-425E-A09B-75E34BF6890D}" presName="base" presStyleLbl="dkBgShp" presStyleIdx="1" presStyleCnt="2" custLinFactNeighborY="-70957"/>
      <dgm:spPr/>
    </dgm:pt>
  </dgm:ptLst>
  <dgm:cxnLst>
    <dgm:cxn modelId="{C6C2F310-6DB6-4248-BBE2-62A5DD2CDF8A}" srcId="{2FE3D379-A220-425E-A09B-75E34BF6890D}" destId="{CF39C416-0135-468E-8FB8-7F8D02A4BE76}" srcOrd="2" destOrd="0" parTransId="{62E8D34D-BCFB-4AB8-9310-DC20215D3F7E}" sibTransId="{AEB80142-9D08-45E7-8CA7-1E24C4136E29}"/>
    <dgm:cxn modelId="{EAB03111-711E-4FEC-92FF-0DC84908F80E}" type="presOf" srcId="{9ADFD382-2E0B-4663-ADF3-191B686B8039}" destId="{641561D0-5E3C-4107-A394-FAFFD2026C50}" srcOrd="0" destOrd="0" presId="urn:microsoft.com/office/officeart/2005/8/layout/hList3"/>
    <dgm:cxn modelId="{B6310E14-23AD-469A-BF3B-32054B6DA854}" type="presOf" srcId="{39728F64-9FF9-4A5D-BBAC-2A290C2CDBE1}" destId="{25F24A29-1BE6-4BC1-BA48-32098969080E}" srcOrd="0" destOrd="0" presId="urn:microsoft.com/office/officeart/2005/8/layout/hList3"/>
    <dgm:cxn modelId="{49FECD21-3B0D-4083-A2DC-BB1CCDE92F92}" type="presOf" srcId="{CF39C416-0135-468E-8FB8-7F8D02A4BE76}" destId="{84E0F86B-38DD-4B5D-8968-6FA364EFC939}" srcOrd="0" destOrd="0" presId="urn:microsoft.com/office/officeart/2005/8/layout/hList3"/>
    <dgm:cxn modelId="{5D65F75E-322C-4C39-9302-B27408A51A23}" srcId="{39728F64-9FF9-4A5D-BBAC-2A290C2CDBE1}" destId="{2FE3D379-A220-425E-A09B-75E34BF6890D}" srcOrd="0" destOrd="0" parTransId="{A8F3A94B-EE01-4081-BDC6-A96791BE1F49}" sibTransId="{72242271-FF0B-4501-991E-EF804AD168A7}"/>
    <dgm:cxn modelId="{A75E6D67-1BDC-4F2E-9CB0-BEA54A20BD5D}" srcId="{2FE3D379-A220-425E-A09B-75E34BF6890D}" destId="{2E8332BC-DEF8-45FD-BAFA-6B54AE5AAC85}" srcOrd="1" destOrd="0" parTransId="{AEDCDB35-38C6-4FCD-9F47-5C537E50AC59}" sibTransId="{6CF540AC-67C6-4BED-8A3A-88DCC2CA1D05}"/>
    <dgm:cxn modelId="{81A2C788-EF63-4C63-8272-838EB2A18F7F}" type="presOf" srcId="{2E8332BC-DEF8-45FD-BAFA-6B54AE5AAC85}" destId="{013C21CA-97DC-4D2E-819A-9C461BE3B000}" srcOrd="0" destOrd="0" presId="urn:microsoft.com/office/officeart/2005/8/layout/hList3"/>
    <dgm:cxn modelId="{586A969F-F03B-4E3F-ADD4-C04BC6648E6A}" type="presOf" srcId="{2FE3D379-A220-425E-A09B-75E34BF6890D}" destId="{BB48A662-89EB-4CB1-BC04-5640ED222966}" srcOrd="0" destOrd="0" presId="urn:microsoft.com/office/officeart/2005/8/layout/hList3"/>
    <dgm:cxn modelId="{471148FB-F7C8-4E87-AE90-9C7B7F927707}" srcId="{2FE3D379-A220-425E-A09B-75E34BF6890D}" destId="{9ADFD382-2E0B-4663-ADF3-191B686B8039}" srcOrd="0" destOrd="0" parTransId="{B3045B26-A1D6-45B1-A675-98C76FB8E66E}" sibTransId="{B2044C3B-5E35-4793-8D88-901565BEF1DB}"/>
    <dgm:cxn modelId="{F787D8C8-BA96-4D1F-A9F6-20AEE9DB542A}" type="presParOf" srcId="{25F24A29-1BE6-4BC1-BA48-32098969080E}" destId="{BB48A662-89EB-4CB1-BC04-5640ED222966}" srcOrd="0" destOrd="0" presId="urn:microsoft.com/office/officeart/2005/8/layout/hList3"/>
    <dgm:cxn modelId="{6B12932B-9975-4DBC-A836-033203D38343}" type="presParOf" srcId="{25F24A29-1BE6-4BC1-BA48-32098969080E}" destId="{5EB0CF2A-4290-4B18-B40F-A05D4A279222}" srcOrd="1" destOrd="0" presId="urn:microsoft.com/office/officeart/2005/8/layout/hList3"/>
    <dgm:cxn modelId="{1F9A26FE-0999-4C53-BA15-85E53CAE1089}" type="presParOf" srcId="{5EB0CF2A-4290-4B18-B40F-A05D4A279222}" destId="{641561D0-5E3C-4107-A394-FAFFD2026C50}" srcOrd="0" destOrd="0" presId="urn:microsoft.com/office/officeart/2005/8/layout/hList3"/>
    <dgm:cxn modelId="{F00F90D5-6FA8-4DBF-AC1F-4DAAE3B00A8A}" type="presParOf" srcId="{5EB0CF2A-4290-4B18-B40F-A05D4A279222}" destId="{013C21CA-97DC-4D2E-819A-9C461BE3B000}" srcOrd="1" destOrd="0" presId="urn:microsoft.com/office/officeart/2005/8/layout/hList3"/>
    <dgm:cxn modelId="{43923330-AFFF-4DFF-B915-88F26C9AD3D9}" type="presParOf" srcId="{5EB0CF2A-4290-4B18-B40F-A05D4A279222}" destId="{84E0F86B-38DD-4B5D-8968-6FA364EFC939}" srcOrd="2" destOrd="0" presId="urn:microsoft.com/office/officeart/2005/8/layout/hList3"/>
    <dgm:cxn modelId="{ED3A0507-9A22-4703-8B53-EA63109329D5}" type="presParOf" srcId="{25F24A29-1BE6-4BC1-BA48-32098969080E}" destId="{4FB5E68A-A3DB-40F7-BCDA-4B906E9B48D9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1DE48F0-9605-4BF2-87CA-29E22369B21F}">
      <dsp:nvSpPr>
        <dsp:cNvPr id="0" name=""/>
        <dsp:cNvSpPr/>
      </dsp:nvSpPr>
      <dsp:spPr>
        <a:xfrm>
          <a:off x="-98007" y="288031"/>
          <a:ext cx="2592288" cy="2592288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rgbClr val="CFC599"/>
            </a:gs>
            <a:gs pos="72000">
              <a:schemeClr val="accent5">
                <a:hueOff val="0"/>
                <a:satOff val="0"/>
                <a:lumOff val="0"/>
                <a:alphaOff val="0"/>
                <a:tint val="90000"/>
                <a:satMod val="135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80000"/>
                <a:satMod val="155000"/>
              </a:schemeClr>
            </a:gs>
          </a:gsLst>
          <a:lin ang="5400000" scaled="1"/>
        </a:gra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bliqueTopLeft" fov="600000">
            <a:rot lat="0" lon="0" rev="0"/>
          </a:camera>
          <a:lightRig rig="balanced" dir="t">
            <a:rot lat="0" lon="0" rev="19200000"/>
          </a:lightRig>
        </a:scene3d>
        <a:sp3d contourW="12700" prstMaterial="matte">
          <a:bevelT w="127000" h="127000"/>
          <a:contourClr>
            <a:schemeClr val="accent5">
              <a:hueOff val="0"/>
              <a:satOff val="0"/>
              <a:lumOff val="0"/>
              <a:alphaOff val="0"/>
              <a:shade val="60000"/>
              <a:satMod val="11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DA56BA5B-81F7-4210-AC1F-47E9E732EF6C}">
      <dsp:nvSpPr>
        <dsp:cNvPr id="0" name=""/>
        <dsp:cNvSpPr/>
      </dsp:nvSpPr>
      <dsp:spPr>
        <a:xfrm>
          <a:off x="1198136" y="288031"/>
          <a:ext cx="3024336" cy="2592288"/>
        </a:xfrm>
        <a:prstGeom prst="rect">
          <a:avLst/>
        </a:prstGeom>
        <a:solidFill>
          <a:srgbClr val="CCD0B1"/>
        </a:solidFill>
        <a:ln w="100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0"/>
          </a:lightRig>
        </a:scene3d>
        <a:sp3d>
          <a:bevelT h="1270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400" kern="1200" dirty="0">
              <a:latin typeface="Bookman Old Style" pitchFamily="18" charset="0"/>
            </a:rPr>
            <a:t>Налоговые доходы </a:t>
          </a:r>
        </a:p>
      </dsp:txBody>
      <dsp:txXfrm>
        <a:off x="1198136" y="288031"/>
        <a:ext cx="1512168" cy="777688"/>
      </dsp:txXfrm>
    </dsp:sp>
    <dsp:sp modelId="{59636C15-97E5-4FBA-9E49-4F5AEBA0F640}">
      <dsp:nvSpPr>
        <dsp:cNvPr id="0" name=""/>
        <dsp:cNvSpPr/>
      </dsp:nvSpPr>
      <dsp:spPr>
        <a:xfrm>
          <a:off x="340310" y="1020629"/>
          <a:ext cx="1684985" cy="1684985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rgbClr val="FFCCCC"/>
            </a:gs>
            <a:gs pos="72000">
              <a:schemeClr val="accent5">
                <a:hueOff val="-1505437"/>
                <a:satOff val="7815"/>
                <a:lumOff val="5686"/>
                <a:alphaOff val="0"/>
                <a:tint val="90000"/>
                <a:satMod val="135000"/>
              </a:schemeClr>
            </a:gs>
            <a:gs pos="100000">
              <a:schemeClr val="accent5">
                <a:hueOff val="-1505437"/>
                <a:satOff val="7815"/>
                <a:lumOff val="5686"/>
                <a:alphaOff val="0"/>
                <a:tint val="80000"/>
                <a:satMod val="155000"/>
              </a:schemeClr>
            </a:gs>
          </a:gsLst>
          <a:lin ang="5400000" scaled="1"/>
        </a:gra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bliqueTopLeft" fov="600000">
            <a:rot lat="0" lon="0" rev="0"/>
          </a:camera>
          <a:lightRig rig="balanced" dir="t">
            <a:rot lat="0" lon="0" rev="19200000"/>
          </a:lightRig>
        </a:scene3d>
        <a:sp3d contourW="12700" prstMaterial="matte">
          <a:bevelT w="127000" h="127000"/>
          <a:contourClr>
            <a:schemeClr val="accent5">
              <a:hueOff val="-419932"/>
              <a:satOff val="22824"/>
              <a:lumOff val="-4216"/>
              <a:alphaOff val="0"/>
              <a:shade val="60000"/>
              <a:satMod val="11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E7DE7C3D-CFF0-462B-A817-260DC9ED01FC}">
      <dsp:nvSpPr>
        <dsp:cNvPr id="0" name=""/>
        <dsp:cNvSpPr/>
      </dsp:nvSpPr>
      <dsp:spPr>
        <a:xfrm>
          <a:off x="1198136" y="977797"/>
          <a:ext cx="3024336" cy="1684985"/>
        </a:xfrm>
        <a:prstGeom prst="rect">
          <a:avLst/>
        </a:prstGeom>
        <a:solidFill>
          <a:srgbClr val="EAD2D3"/>
        </a:solidFill>
        <a:ln w="10000" cap="flat" cmpd="sng" algn="ctr">
          <a:solidFill>
            <a:schemeClr val="accent5">
              <a:hueOff val="-419932"/>
              <a:satOff val="22824"/>
              <a:lumOff val="-4216"/>
              <a:alphaOff val="0"/>
            </a:schemeClr>
          </a:solidFill>
          <a:prstDash val="solid"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0"/>
          </a:lightRig>
        </a:scene3d>
        <a:sp3d prstMaterial="metal">
          <a:bevelT w="127000" h="1270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 dirty="0">
              <a:latin typeface="Bookman Old Style" pitchFamily="18" charset="0"/>
            </a:rPr>
            <a:t>Неналоговые доходы </a:t>
          </a:r>
        </a:p>
      </dsp:txBody>
      <dsp:txXfrm>
        <a:off x="1198136" y="977797"/>
        <a:ext cx="1512168" cy="777685"/>
      </dsp:txXfrm>
    </dsp:sp>
    <dsp:sp modelId="{A4C2BD1A-C613-4956-851D-CD9B40F47172}">
      <dsp:nvSpPr>
        <dsp:cNvPr id="0" name=""/>
        <dsp:cNvSpPr/>
      </dsp:nvSpPr>
      <dsp:spPr>
        <a:xfrm>
          <a:off x="841225" y="1834641"/>
          <a:ext cx="777685" cy="777685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6">
                <a:lumMod val="75000"/>
              </a:schemeClr>
            </a:gs>
            <a:gs pos="72000">
              <a:schemeClr val="accent5">
                <a:hueOff val="-3010874"/>
                <a:satOff val="15631"/>
                <a:lumOff val="11372"/>
                <a:alphaOff val="0"/>
                <a:tint val="90000"/>
                <a:satMod val="135000"/>
              </a:schemeClr>
            </a:gs>
            <a:gs pos="100000">
              <a:schemeClr val="accent5">
                <a:hueOff val="-3010874"/>
                <a:satOff val="15631"/>
                <a:lumOff val="11372"/>
                <a:alphaOff val="0"/>
                <a:tint val="80000"/>
                <a:satMod val="155000"/>
              </a:schemeClr>
            </a:gs>
          </a:gsLst>
          <a:lin ang="5400000" scaled="1"/>
        </a:gra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bliqueTopLeft" fov="600000">
            <a:rot lat="0" lon="0" rev="0"/>
          </a:camera>
          <a:lightRig rig="balanced" dir="t">
            <a:rot lat="0" lon="0" rev="19200000"/>
          </a:lightRig>
        </a:scene3d>
        <a:sp3d contourW="12700" prstMaterial="matte">
          <a:bevelT w="127000" h="127000"/>
          <a:contourClr>
            <a:schemeClr val="accent5">
              <a:hueOff val="-839864"/>
              <a:satOff val="45647"/>
              <a:lumOff val="-8432"/>
              <a:alphaOff val="0"/>
              <a:shade val="60000"/>
              <a:satMod val="11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E8BA5316-4992-46F4-96E3-C8493BA1297C}">
      <dsp:nvSpPr>
        <dsp:cNvPr id="0" name=""/>
        <dsp:cNvSpPr/>
      </dsp:nvSpPr>
      <dsp:spPr>
        <a:xfrm>
          <a:off x="1198136" y="1811567"/>
          <a:ext cx="3024336" cy="777685"/>
        </a:xfrm>
        <a:prstGeom prst="rect">
          <a:avLst/>
        </a:prstGeom>
        <a:solidFill>
          <a:srgbClr val="D49AA4"/>
        </a:solidFill>
        <a:ln w="10000" cap="flat" cmpd="sng" algn="ctr">
          <a:solidFill>
            <a:schemeClr val="accent5">
              <a:hueOff val="-839865"/>
              <a:satOff val="45647"/>
              <a:lumOff val="-8432"/>
              <a:alphaOff val="0"/>
            </a:schemeClr>
          </a:solidFill>
          <a:prstDash val="solid"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0"/>
          </a:lightRig>
        </a:scene3d>
        <a:sp3d prstMaterial="metal">
          <a:bevelT w="127000" h="1270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 dirty="0">
              <a:latin typeface="Bookman Old Style" panose="02050604050505020204" pitchFamily="18" charset="0"/>
            </a:rPr>
            <a:t>Безвозмездные поступления </a:t>
          </a:r>
        </a:p>
      </dsp:txBody>
      <dsp:txXfrm>
        <a:off x="1198136" y="1811567"/>
        <a:ext cx="1512168" cy="777685"/>
      </dsp:txXfrm>
    </dsp:sp>
    <dsp:sp modelId="{DC841F8F-AC01-42EB-B8EB-E9741595CADA}">
      <dsp:nvSpPr>
        <dsp:cNvPr id="0" name=""/>
        <dsp:cNvSpPr/>
      </dsp:nvSpPr>
      <dsp:spPr>
        <a:xfrm>
          <a:off x="2514289" y="288031"/>
          <a:ext cx="1904197" cy="777688"/>
        </a:xfrm>
        <a:prstGeom prst="rect">
          <a:avLst/>
        </a:prstGeom>
        <a:noFill/>
        <a:ln w="10000" cap="flat" cmpd="sng" algn="ctr">
          <a:noFill/>
          <a:prstDash val="solid"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0"/>
          </a:lightRig>
        </a:scene3d>
        <a:sp3d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800" kern="1200" dirty="0">
              <a:latin typeface="Bookman Old Style" pitchFamily="18" charset="0"/>
            </a:rPr>
            <a:t>48 726,9</a:t>
          </a:r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600" kern="1200" dirty="0">
              <a:latin typeface="Bookman Old Style" pitchFamily="18" charset="0"/>
            </a:rPr>
            <a:t>23,8%</a:t>
          </a:r>
        </a:p>
      </dsp:txBody>
      <dsp:txXfrm>
        <a:off x="2514289" y="288031"/>
        <a:ext cx="1904197" cy="777688"/>
      </dsp:txXfrm>
    </dsp:sp>
    <dsp:sp modelId="{D903204B-E580-4CB3-AFB1-9D1090C1AD3B}">
      <dsp:nvSpPr>
        <dsp:cNvPr id="0" name=""/>
        <dsp:cNvSpPr/>
      </dsp:nvSpPr>
      <dsp:spPr>
        <a:xfrm>
          <a:off x="2500241" y="1080122"/>
          <a:ext cx="1748202" cy="777685"/>
        </a:xfrm>
        <a:prstGeom prst="rect">
          <a:avLst/>
        </a:prstGeom>
        <a:noFill/>
        <a:ln w="10000" cap="flat" cmpd="sng" algn="ctr">
          <a:noFill/>
          <a:prstDash val="solid"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0"/>
          </a:lightRig>
        </a:scene3d>
        <a:sp3d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800" kern="1200" dirty="0">
              <a:latin typeface="Bookman Old Style" pitchFamily="18" charset="0"/>
            </a:rPr>
            <a:t>20 831,1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800" kern="1200" dirty="0">
              <a:latin typeface="Bookman Old Style" pitchFamily="18" charset="0"/>
            </a:rPr>
            <a:t>10,2%</a:t>
          </a:r>
        </a:p>
      </dsp:txBody>
      <dsp:txXfrm>
        <a:off x="2500241" y="1080122"/>
        <a:ext cx="1748202" cy="777685"/>
      </dsp:txXfrm>
    </dsp:sp>
    <dsp:sp modelId="{1B8434A5-EC6F-4B54-A42F-CCB829E3AFFB}">
      <dsp:nvSpPr>
        <dsp:cNvPr id="0" name=""/>
        <dsp:cNvSpPr/>
      </dsp:nvSpPr>
      <dsp:spPr>
        <a:xfrm>
          <a:off x="2434734" y="1872211"/>
          <a:ext cx="1885749" cy="777685"/>
        </a:xfrm>
        <a:prstGeom prst="rect">
          <a:avLst/>
        </a:prstGeom>
        <a:noFill/>
        <a:ln w="10000" cap="flat" cmpd="sng" algn="ctr">
          <a:noFill/>
          <a:prstDash val="solid"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0"/>
          </a:lightRig>
        </a:scene3d>
        <a:sp3d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800" kern="1200" dirty="0">
              <a:latin typeface="Bookman Old Style" panose="02050604050505020204" pitchFamily="18" charset="0"/>
            </a:rPr>
            <a:t>135 165,7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800" kern="1200" dirty="0">
              <a:latin typeface="Bookman Old Style" panose="02050604050505020204" pitchFamily="18" charset="0"/>
            </a:rPr>
            <a:t>66,0%</a:t>
          </a:r>
        </a:p>
      </dsp:txBody>
      <dsp:txXfrm>
        <a:off x="2434734" y="1872211"/>
        <a:ext cx="1885749" cy="77768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E3748CE-AED5-40C8-B58D-0CB46EF60D90}">
      <dsp:nvSpPr>
        <dsp:cNvPr id="0" name=""/>
        <dsp:cNvSpPr/>
      </dsp:nvSpPr>
      <dsp:spPr>
        <a:xfrm>
          <a:off x="0" y="100809"/>
          <a:ext cx="8352928" cy="720084"/>
        </a:xfrm>
        <a:prstGeom prst="rect">
          <a:avLst/>
        </a:prstGeom>
        <a:solidFill>
          <a:schemeClr val="accent4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  <a:bevelB w="88900" h="121750" prst="angle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b="1" kern="1200" dirty="0">
              <a:solidFill>
                <a:schemeClr val="bg2"/>
              </a:solidFill>
              <a:latin typeface="Bookman Old Style" pitchFamily="18" charset="0"/>
            </a:rPr>
            <a:t>Налоговые</a:t>
          </a:r>
          <a:r>
            <a:rPr lang="ru-RU" sz="2400" kern="1200" dirty="0">
              <a:solidFill>
                <a:schemeClr val="bg2"/>
              </a:solidFill>
              <a:latin typeface="Bookman Old Style" pitchFamily="18" charset="0"/>
            </a:rPr>
            <a:t> </a:t>
          </a:r>
          <a:r>
            <a:rPr lang="ru-RU" sz="2400" b="1" kern="1200" dirty="0">
              <a:solidFill>
                <a:schemeClr val="bg2"/>
              </a:solidFill>
              <a:latin typeface="Bookman Old Style" pitchFamily="18" charset="0"/>
            </a:rPr>
            <a:t>доходы</a:t>
          </a:r>
        </a:p>
      </dsp:txBody>
      <dsp:txXfrm>
        <a:off x="0" y="100809"/>
        <a:ext cx="8352928" cy="720084"/>
      </dsp:txXfrm>
    </dsp:sp>
    <dsp:sp modelId="{F11D191F-5E13-445B-B0D7-1169AF6968AC}">
      <dsp:nvSpPr>
        <dsp:cNvPr id="0" name=""/>
        <dsp:cNvSpPr/>
      </dsp:nvSpPr>
      <dsp:spPr>
        <a:xfrm>
          <a:off x="0" y="792089"/>
          <a:ext cx="1592684" cy="2358982"/>
        </a:xfrm>
        <a:prstGeom prst="rect">
          <a:avLst/>
        </a:prstGeom>
        <a:solidFill>
          <a:srgbClr val="E8CED3"/>
        </a:soli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>
              <a:solidFill>
                <a:schemeClr val="tx1"/>
              </a:solidFill>
              <a:latin typeface="Bookman Old Style" pitchFamily="18" charset="0"/>
            </a:rPr>
            <a:t>НДФЛ —             25 362,2 </a:t>
          </a:r>
          <a:r>
            <a:rPr lang="ru-RU" sz="1600" kern="1200" dirty="0" err="1">
              <a:solidFill>
                <a:schemeClr val="tx1"/>
              </a:solidFill>
              <a:latin typeface="Bookman Old Style" pitchFamily="18" charset="0"/>
            </a:rPr>
            <a:t>тыс.рублей</a:t>
          </a:r>
          <a:r>
            <a:rPr lang="ru-RU" sz="1600" kern="1200" dirty="0">
              <a:solidFill>
                <a:schemeClr val="tx1"/>
              </a:solidFill>
              <a:latin typeface="Bookman Old Style" pitchFamily="18" charset="0"/>
            </a:rPr>
            <a:t>                   52%</a:t>
          </a:r>
        </a:p>
      </dsp:txBody>
      <dsp:txXfrm>
        <a:off x="0" y="792089"/>
        <a:ext cx="1592684" cy="2358982"/>
      </dsp:txXfrm>
    </dsp:sp>
    <dsp:sp modelId="{799EF41E-E522-4B77-9265-D5151E0C9D65}">
      <dsp:nvSpPr>
        <dsp:cNvPr id="0" name=""/>
        <dsp:cNvSpPr/>
      </dsp:nvSpPr>
      <dsp:spPr>
        <a:xfrm>
          <a:off x="1636076" y="792089"/>
          <a:ext cx="1592684" cy="2358982"/>
        </a:xfrm>
        <a:prstGeom prst="rect">
          <a:avLst/>
        </a:prstGeom>
        <a:solidFill>
          <a:srgbClr val="CCD0B1"/>
        </a:soli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b="0" i="0" kern="1200" dirty="0">
              <a:solidFill>
                <a:schemeClr val="tx1"/>
              </a:solidFill>
              <a:latin typeface="Bookman Old Style" panose="02050604050505020204" pitchFamily="18" charset="0"/>
            </a:rPr>
            <a:t>Акцизы на ГСМ  —                       9 735,9 </a:t>
          </a:r>
          <a:r>
            <a:rPr lang="ru-RU" sz="1600" b="0" i="0" kern="1200" dirty="0" err="1">
              <a:solidFill>
                <a:schemeClr val="tx1"/>
              </a:solidFill>
              <a:latin typeface="Bookman Old Style" panose="02050604050505020204" pitchFamily="18" charset="0"/>
            </a:rPr>
            <a:t>тыс.рублей</a:t>
          </a:r>
          <a:r>
            <a:rPr lang="ru-RU" sz="1600" b="0" i="0" kern="1200" dirty="0">
              <a:solidFill>
                <a:schemeClr val="tx1"/>
              </a:solidFill>
              <a:latin typeface="Bookman Old Style" panose="02050604050505020204" pitchFamily="18" charset="0"/>
            </a:rPr>
            <a:t>                     20%</a:t>
          </a:r>
          <a:endParaRPr lang="ru-RU" sz="1600" kern="1200" dirty="0">
            <a:solidFill>
              <a:schemeClr val="tx1"/>
            </a:solidFill>
            <a:latin typeface="Bookman Old Style" pitchFamily="18" charset="0"/>
          </a:endParaRPr>
        </a:p>
      </dsp:txBody>
      <dsp:txXfrm>
        <a:off x="1636076" y="792089"/>
        <a:ext cx="1592684" cy="2358982"/>
      </dsp:txXfrm>
    </dsp:sp>
    <dsp:sp modelId="{52AEAF59-E9EA-4266-86A6-127DD1D1328F}">
      <dsp:nvSpPr>
        <dsp:cNvPr id="0" name=""/>
        <dsp:cNvSpPr/>
      </dsp:nvSpPr>
      <dsp:spPr>
        <a:xfrm>
          <a:off x="3216210" y="792089"/>
          <a:ext cx="1592684" cy="2358982"/>
        </a:xfrm>
        <a:prstGeom prst="rect">
          <a:avLst/>
        </a:prstGeom>
        <a:solidFill>
          <a:srgbClr val="EAD2D3"/>
        </a:soli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>
              <a:solidFill>
                <a:schemeClr val="tx1"/>
              </a:solidFill>
              <a:latin typeface="Bookman Old Style" pitchFamily="18" charset="0"/>
            </a:rPr>
            <a:t>Земельный налог  —                                            8 963,2 </a:t>
          </a:r>
          <a:r>
            <a:rPr lang="ru-RU" sz="1600" kern="1200" dirty="0" err="1">
              <a:solidFill>
                <a:schemeClr val="tx1"/>
              </a:solidFill>
              <a:latin typeface="Bookman Old Style" pitchFamily="18" charset="0"/>
            </a:rPr>
            <a:t>тыс.рублей</a:t>
          </a:r>
          <a:r>
            <a:rPr lang="ru-RU" sz="1600" kern="1200" dirty="0">
              <a:solidFill>
                <a:schemeClr val="tx1"/>
              </a:solidFill>
              <a:latin typeface="Bookman Old Style" pitchFamily="18" charset="0"/>
            </a:rPr>
            <a:t>               18,4%      </a:t>
          </a:r>
        </a:p>
      </dsp:txBody>
      <dsp:txXfrm>
        <a:off x="3216210" y="792089"/>
        <a:ext cx="1592684" cy="2358982"/>
      </dsp:txXfrm>
    </dsp:sp>
    <dsp:sp modelId="{EC270276-BBEF-4AE8-A3C4-DDA959358C61}">
      <dsp:nvSpPr>
        <dsp:cNvPr id="0" name=""/>
        <dsp:cNvSpPr/>
      </dsp:nvSpPr>
      <dsp:spPr>
        <a:xfrm>
          <a:off x="6651271" y="792089"/>
          <a:ext cx="1701656" cy="2358982"/>
        </a:xfrm>
        <a:prstGeom prst="rect">
          <a:avLst/>
        </a:prstGeom>
        <a:solidFill>
          <a:srgbClr val="EAD2D3"/>
        </a:soli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>
              <a:solidFill>
                <a:schemeClr val="tx1"/>
              </a:solidFill>
              <a:latin typeface="Bookman Old Style" pitchFamily="18" charset="0"/>
            </a:rPr>
            <a:t>Налоги на имущество физических лиц —                                            1 335,4 </a:t>
          </a:r>
          <a:r>
            <a:rPr lang="ru-RU" sz="1600" kern="1200" dirty="0" err="1">
              <a:solidFill>
                <a:schemeClr val="tx1"/>
              </a:solidFill>
              <a:latin typeface="Bookman Old Style" pitchFamily="18" charset="0"/>
            </a:rPr>
            <a:t>тыс.рублей</a:t>
          </a:r>
          <a:r>
            <a:rPr lang="ru-RU" sz="1600" kern="1200" dirty="0">
              <a:solidFill>
                <a:schemeClr val="tx1"/>
              </a:solidFill>
              <a:latin typeface="Bookman Old Style" pitchFamily="18" charset="0"/>
            </a:rPr>
            <a:t>                           2,7%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600" kern="1200" dirty="0">
            <a:solidFill>
              <a:schemeClr val="tx1"/>
            </a:solidFill>
            <a:latin typeface="Bookman Old Style" pitchFamily="18" charset="0"/>
          </a:endParaRPr>
        </a:p>
      </dsp:txBody>
      <dsp:txXfrm>
        <a:off x="6651271" y="792089"/>
        <a:ext cx="1701656" cy="2358982"/>
      </dsp:txXfrm>
    </dsp:sp>
    <dsp:sp modelId="{A356FE25-49DB-45E8-A9FC-33A49965F0CD}">
      <dsp:nvSpPr>
        <dsp:cNvPr id="0" name=""/>
        <dsp:cNvSpPr/>
      </dsp:nvSpPr>
      <dsp:spPr>
        <a:xfrm>
          <a:off x="4828596" y="792089"/>
          <a:ext cx="1872216" cy="2469193"/>
        </a:xfrm>
        <a:prstGeom prst="rect">
          <a:avLst/>
        </a:prstGeom>
        <a:solidFill>
          <a:srgbClr val="CCD0B1"/>
        </a:soli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600" kern="1200" dirty="0">
            <a:solidFill>
              <a:schemeClr val="bg2"/>
            </a:solidFill>
            <a:latin typeface="Bookman Old Style" pitchFamily="18" charset="0"/>
          </a:endParaRPr>
        </a:p>
      </dsp:txBody>
      <dsp:txXfrm>
        <a:off x="4828596" y="792089"/>
        <a:ext cx="1872216" cy="2469193"/>
      </dsp:txXfrm>
    </dsp:sp>
    <dsp:sp modelId="{AA47C517-A173-4AA5-9E4D-50944F1BA6A1}">
      <dsp:nvSpPr>
        <dsp:cNvPr id="0" name=""/>
        <dsp:cNvSpPr/>
      </dsp:nvSpPr>
      <dsp:spPr>
        <a:xfrm>
          <a:off x="0" y="3168352"/>
          <a:ext cx="8352928" cy="262109"/>
        </a:xfrm>
        <a:prstGeom prst="rect">
          <a:avLst/>
        </a:prstGeom>
        <a:solidFill>
          <a:schemeClr val="accent4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  <a:bevelB w="88900" h="121750" prst="angle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B48A662-89EB-4CB1-BC04-5640ED222966}">
      <dsp:nvSpPr>
        <dsp:cNvPr id="0" name=""/>
        <dsp:cNvSpPr/>
      </dsp:nvSpPr>
      <dsp:spPr>
        <a:xfrm>
          <a:off x="0" y="101388"/>
          <a:ext cx="8484270" cy="784593"/>
        </a:xfrm>
        <a:prstGeom prst="rect">
          <a:avLst/>
        </a:prstGeom>
        <a:solidFill>
          <a:schemeClr val="accent4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  <a:bevelB w="88900" h="121750" prst="angle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b="1" kern="1200" dirty="0">
              <a:solidFill>
                <a:schemeClr val="bg2"/>
              </a:solidFill>
              <a:latin typeface="Bookman Old Style" pitchFamily="18" charset="0"/>
            </a:rPr>
            <a:t>Неналоговые</a:t>
          </a:r>
          <a:r>
            <a:rPr lang="ru-RU" sz="2400" kern="1200" dirty="0">
              <a:solidFill>
                <a:schemeClr val="bg2"/>
              </a:solidFill>
              <a:latin typeface="Bookman Old Style" pitchFamily="18" charset="0"/>
            </a:rPr>
            <a:t> </a:t>
          </a:r>
          <a:r>
            <a:rPr lang="ru-RU" sz="2400" b="1" kern="1200" dirty="0">
              <a:solidFill>
                <a:schemeClr val="bg2"/>
              </a:solidFill>
              <a:latin typeface="Bookman Old Style" pitchFamily="18" charset="0"/>
            </a:rPr>
            <a:t>доходы</a:t>
          </a:r>
          <a:endParaRPr lang="ru-RU" sz="2400" kern="1200" dirty="0">
            <a:solidFill>
              <a:schemeClr val="bg2"/>
            </a:solidFill>
          </a:endParaRPr>
        </a:p>
      </dsp:txBody>
      <dsp:txXfrm>
        <a:off x="0" y="101388"/>
        <a:ext cx="8484270" cy="784593"/>
      </dsp:txXfrm>
    </dsp:sp>
    <dsp:sp modelId="{641561D0-5E3C-4107-A394-FAFFD2026C50}">
      <dsp:nvSpPr>
        <dsp:cNvPr id="0" name=""/>
        <dsp:cNvSpPr/>
      </dsp:nvSpPr>
      <dsp:spPr>
        <a:xfrm>
          <a:off x="0" y="870745"/>
          <a:ext cx="2697164" cy="2520006"/>
        </a:xfrm>
        <a:prstGeom prst="rect">
          <a:avLst/>
        </a:prstGeom>
        <a:solidFill>
          <a:srgbClr val="D5D9B9"/>
        </a:soli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ru-RU" sz="1400" kern="1200" dirty="0">
              <a:solidFill>
                <a:schemeClr val="tx1"/>
              </a:solidFill>
              <a:latin typeface="Bookman Old Style" pitchFamily="18" charset="0"/>
            </a:rPr>
            <a:t>Доходы от использования имущества, находящегося в муниципальной собственности  —</a:t>
          </a:r>
        </a:p>
        <a:p>
          <a:pPr marL="0" lvl="0" indent="0" algn="ctr" defTabSz="6223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ru-RU" sz="1400" kern="1200" dirty="0">
              <a:solidFill>
                <a:schemeClr val="tx1"/>
              </a:solidFill>
              <a:latin typeface="Bookman Old Style" pitchFamily="18" charset="0"/>
            </a:rPr>
            <a:t> 3 283,3 тыс. рублей                </a:t>
          </a:r>
        </a:p>
        <a:p>
          <a:pPr marL="0" lvl="0" indent="0" algn="ctr" defTabSz="6223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ru-RU" sz="1400" kern="1200" dirty="0">
              <a:solidFill>
                <a:schemeClr val="tx1"/>
              </a:solidFill>
              <a:latin typeface="Bookman Old Style" pitchFamily="18" charset="0"/>
            </a:rPr>
            <a:t>15,8%</a:t>
          </a:r>
          <a:endParaRPr lang="ru-RU" sz="1400" kern="1200" dirty="0">
            <a:solidFill>
              <a:schemeClr val="tx1"/>
            </a:solidFill>
          </a:endParaRPr>
        </a:p>
      </dsp:txBody>
      <dsp:txXfrm>
        <a:off x="0" y="870745"/>
        <a:ext cx="2697164" cy="2520006"/>
      </dsp:txXfrm>
    </dsp:sp>
    <dsp:sp modelId="{013C21CA-97DC-4D2E-819A-9C461BE3B000}">
      <dsp:nvSpPr>
        <dsp:cNvPr id="0" name=""/>
        <dsp:cNvSpPr/>
      </dsp:nvSpPr>
      <dsp:spPr>
        <a:xfrm>
          <a:off x="2724488" y="870745"/>
          <a:ext cx="3127518" cy="2520006"/>
        </a:xfrm>
        <a:prstGeom prst="rect">
          <a:avLst/>
        </a:prstGeom>
        <a:solidFill>
          <a:srgbClr val="F5DDDD"/>
        </a:soli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ru-RU" sz="1400" kern="1200" dirty="0">
              <a:solidFill>
                <a:schemeClr val="tx1"/>
              </a:solidFill>
              <a:latin typeface="Bookman Old Style" pitchFamily="18" charset="0"/>
            </a:rPr>
            <a:t>Доходы от продажи материальных и нематериальных активов —                   15 623,2 тыс. рублей       </a:t>
          </a:r>
        </a:p>
        <a:p>
          <a:pPr marL="0" lvl="0" indent="0" algn="ctr" defTabSz="6223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ru-RU" sz="1400" kern="1200" dirty="0">
              <a:solidFill>
                <a:schemeClr val="tx1"/>
              </a:solidFill>
              <a:latin typeface="Bookman Old Style" pitchFamily="18" charset="0"/>
            </a:rPr>
            <a:t> 75%</a:t>
          </a:r>
        </a:p>
      </dsp:txBody>
      <dsp:txXfrm>
        <a:off x="2724488" y="870745"/>
        <a:ext cx="3127518" cy="2520006"/>
      </dsp:txXfrm>
    </dsp:sp>
    <dsp:sp modelId="{84E0F86B-38DD-4B5D-8968-6FA364EFC939}">
      <dsp:nvSpPr>
        <dsp:cNvPr id="0" name=""/>
        <dsp:cNvSpPr/>
      </dsp:nvSpPr>
      <dsp:spPr>
        <a:xfrm>
          <a:off x="5829416" y="870745"/>
          <a:ext cx="2654853" cy="2520006"/>
        </a:xfrm>
        <a:prstGeom prst="rect">
          <a:avLst/>
        </a:prstGeom>
        <a:solidFill>
          <a:srgbClr val="DDDDFF"/>
        </a:soli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 dirty="0">
              <a:solidFill>
                <a:schemeClr val="tx1"/>
              </a:solidFill>
              <a:latin typeface="Bookman Old Style" panose="02050604050505020204" pitchFamily="18" charset="0"/>
            </a:rPr>
            <a:t>Инициативные платежи –                            </a:t>
          </a:r>
          <a:r>
            <a:rPr lang="en-US" sz="1400" kern="1200" dirty="0">
              <a:solidFill>
                <a:schemeClr val="tx1"/>
              </a:solidFill>
              <a:latin typeface="Bookman Old Style" panose="02050604050505020204" pitchFamily="18" charset="0"/>
            </a:rPr>
            <a:t>1 922,8</a:t>
          </a:r>
          <a:r>
            <a:rPr lang="ru-RU" sz="1400" kern="1200" dirty="0">
              <a:solidFill>
                <a:schemeClr val="tx1"/>
              </a:solidFill>
              <a:latin typeface="Bookman Old Style" panose="02050604050505020204" pitchFamily="18" charset="0"/>
            </a:rPr>
            <a:t> тыс. рублей </a:t>
          </a:r>
          <a:r>
            <a:rPr lang="en-US" sz="1400" kern="1200" dirty="0">
              <a:solidFill>
                <a:schemeClr val="tx1"/>
              </a:solidFill>
              <a:latin typeface="Bookman Old Style" panose="02050604050505020204" pitchFamily="18" charset="0"/>
            </a:rPr>
            <a:t>9,2</a:t>
          </a:r>
          <a:r>
            <a:rPr lang="ru-RU" sz="1400" kern="1200" dirty="0">
              <a:solidFill>
                <a:schemeClr val="tx1"/>
              </a:solidFill>
              <a:latin typeface="Bookman Old Style" panose="02050604050505020204" pitchFamily="18" charset="0"/>
            </a:rPr>
            <a:t>%</a:t>
          </a:r>
        </a:p>
      </dsp:txBody>
      <dsp:txXfrm>
        <a:off x="5829416" y="870745"/>
        <a:ext cx="2654853" cy="2520006"/>
      </dsp:txXfrm>
    </dsp:sp>
    <dsp:sp modelId="{4FB5E68A-A3DB-40F7-BCDA-4B906E9B48D9}">
      <dsp:nvSpPr>
        <dsp:cNvPr id="0" name=""/>
        <dsp:cNvSpPr/>
      </dsp:nvSpPr>
      <dsp:spPr>
        <a:xfrm>
          <a:off x="0" y="3391024"/>
          <a:ext cx="8484270" cy="277701"/>
        </a:xfrm>
        <a:prstGeom prst="rect">
          <a:avLst/>
        </a:prstGeom>
        <a:solidFill>
          <a:schemeClr val="accent4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  <a:bevelB w="88900" h="121750" prst="angle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2CC922-BF60-4441-82FE-FEB06300BF22}" type="datetimeFigureOut">
              <a:rPr lang="ru-RU" smtClean="0"/>
              <a:pPr/>
              <a:t>12.05.2023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C3E6D0-61FD-4311-828E-6100C759AAA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5012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C3E6D0-61FD-4311-828E-6100C759AAAA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23438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C3E6D0-61FD-4311-828E-6100C759AAAA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86873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12.05.2023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12.05.2023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12.05.2023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12.05.2023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12.05.2023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12.05.2023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12.05.2023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12.05.2023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5" r:id="rId1"/>
    <p:sldLayoutId id="2147483926" r:id="rId2"/>
    <p:sldLayoutId id="2147483927" r:id="rId3"/>
    <p:sldLayoutId id="2147483928" r:id="rId4"/>
    <p:sldLayoutId id="2147483929" r:id="rId5"/>
    <p:sldLayoutId id="2147483930" r:id="rId6"/>
    <p:sldLayoutId id="2147483931" r:id="rId7"/>
    <p:sldLayoutId id="2147483932" r:id="rId8"/>
    <p:sldLayoutId id="2147483933" r:id="rId9"/>
    <p:sldLayoutId id="2147483934" r:id="rId10"/>
    <p:sldLayoutId id="214748393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chart" Target="../charts/chart1.xml"/><Relationship Id="rId3" Type="http://schemas.openxmlformats.org/officeDocument/2006/relationships/diagramLayout" Target="../diagrams/layout1.xml"/><Relationship Id="rId7" Type="http://schemas.openxmlformats.org/officeDocument/2006/relationships/image" Target="../media/image4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diagramLayout" Target="../diagrams/layout3.xml"/><Relationship Id="rId7" Type="http://schemas.openxmlformats.org/officeDocument/2006/relationships/chart" Target="../charts/chart2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42900" y="3429000"/>
            <a:ext cx="8458200" cy="1222375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>
                <a:latin typeface="Bookman Old Style" pitchFamily="18" charset="0"/>
              </a:rPr>
              <a:t>ОТЧЕТ </a:t>
            </a:r>
            <a:br>
              <a:rPr lang="ru-RU" sz="3200" b="1" dirty="0">
                <a:latin typeface="Bookman Old Style" pitchFamily="18" charset="0"/>
              </a:rPr>
            </a:br>
            <a:r>
              <a:rPr lang="ru-RU" sz="3200" b="1" dirty="0">
                <a:latin typeface="Bookman Old Style" pitchFamily="18" charset="0"/>
              </a:rPr>
              <a:t>ОБ ИСПОЛНЕНИИ БЮДЖЕТА </a:t>
            </a:r>
            <a:r>
              <a:rPr lang="ru-RU" sz="2000" b="1" dirty="0">
                <a:latin typeface="Bookman Old Style" pitchFamily="18" charset="0"/>
              </a:rPr>
              <a:t>НАТАЛЬИНСКОГО МУНИЦИПАЛЬНОГО ОБРАЗОВАНИЯ БАЛАКОВСКОГО МУНИЦИПАЛЬНОГО РАЙОНА САРАТОВСКОЙ ОБЛАСТИ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42900" y="5373216"/>
            <a:ext cx="8458200" cy="914400"/>
          </a:xfrm>
        </p:spPr>
        <p:txBody>
          <a:bodyPr/>
          <a:lstStyle/>
          <a:p>
            <a:pPr algn="ctr"/>
            <a:r>
              <a:rPr lang="ru-RU" b="1" dirty="0">
                <a:latin typeface="Bookman Old Style" pitchFamily="18" charset="0"/>
              </a:rPr>
              <a:t>ЗА 2022 ГОД</a:t>
            </a:r>
          </a:p>
        </p:txBody>
      </p:sp>
      <p:pic>
        <p:nvPicPr>
          <p:cNvPr id="5" name="Picture 2" descr="http://xn--80aaylheh1a6g.xn--p1ai/wp-content/uploads/2014/07/1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8100" y="1124744"/>
            <a:ext cx="1447800" cy="175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wheel spokes="8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0658583"/>
              </p:ext>
            </p:extLst>
          </p:nvPr>
        </p:nvGraphicFramePr>
        <p:xfrm>
          <a:off x="247973" y="533400"/>
          <a:ext cx="8640960" cy="5486400"/>
        </p:xfrm>
        <a:graphic>
          <a:graphicData uri="http://schemas.openxmlformats.org/drawingml/2006/table">
            <a:tbl>
              <a:tblPr firstRow="1" lastRow="1">
                <a:tableStyleId>{69CF1AB2-1976-4502-BF36-3FF5EA218861}</a:tableStyleId>
              </a:tblPr>
              <a:tblGrid>
                <a:gridCol w="29659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049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6588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9272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1140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19292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 dirty="0">
                          <a:effectLst/>
                          <a:latin typeface="Bookman Old Style" panose="02050604050505020204" pitchFamily="18" charset="0"/>
                        </a:rPr>
                        <a:t>Наименование программы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 dirty="0">
                          <a:effectLst/>
                          <a:latin typeface="Bookman Old Style" panose="02050604050505020204" pitchFamily="18" charset="0"/>
                        </a:rPr>
                        <a:t>Наименование мероприятия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 dirty="0">
                          <a:effectLst/>
                          <a:latin typeface="Bookman Old Style" panose="02050604050505020204" pitchFamily="18" charset="0"/>
                        </a:rPr>
                        <a:t>Утверждено,  тыс. руб.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 dirty="0">
                          <a:effectLst/>
                          <a:latin typeface="Bookman Old Style" panose="02050604050505020204" pitchFamily="18" charset="0"/>
                        </a:rPr>
                        <a:t>Исполнено, тыс. руб.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Bookman Old Style" panose="02050604050505020204" pitchFamily="18" charset="0"/>
                        </a:rPr>
                        <a:t>Исполнение (%)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134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b="1" u="none" strike="noStrike" dirty="0">
                          <a:effectLst/>
                          <a:latin typeface="Bookman Old Style" panose="02050604050505020204" pitchFamily="18" charset="0"/>
                        </a:rPr>
                        <a:t>МП «Обеспечение первичных мер пожарной безопасности на территории населенных пунктов Натальинского муниципального образования»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u="none" strike="noStrike" dirty="0">
                          <a:effectLst/>
                          <a:latin typeface="Bookman Old Style" panose="02050604050505020204" pitchFamily="18" charset="0"/>
                        </a:rPr>
                        <a:t> - </a:t>
                      </a:r>
                      <a:r>
                        <a:rPr lang="ru-RU" sz="1000" b="0" u="none" strike="noStrike" dirty="0">
                          <a:effectLst/>
                          <a:latin typeface="Bookman Old Style" panose="02050604050505020204" pitchFamily="18" charset="0"/>
                        </a:rPr>
                        <a:t>мероприятия по замене, ремонту и проверке работоспособности пожарных гидрантов, пожарных кранов в селах Натальинского МО;</a:t>
                      </a:r>
                    </a:p>
                    <a:p>
                      <a:pPr algn="l" fontAlgn="t"/>
                      <a:r>
                        <a:rPr lang="ru-RU" sz="1000" b="0" u="none" strike="noStrike" dirty="0">
                          <a:effectLst/>
                          <a:latin typeface="Bookman Old Style" panose="02050604050505020204" pitchFamily="18" charset="0"/>
                        </a:rPr>
                        <a:t> - мероприятия по метрологической поверке средств измерений; поверке технического состояния дымовых и вентиляционных каналов; </a:t>
                      </a:r>
                    </a:p>
                    <a:p>
                      <a:pPr algn="l" fontAlgn="t"/>
                      <a:r>
                        <a:rPr lang="ru-RU" sz="1000" b="0" u="none" strike="noStrike" dirty="0">
                          <a:effectLst/>
                          <a:latin typeface="Bookman Old Style" panose="02050604050505020204" pitchFamily="18" charset="0"/>
                        </a:rPr>
                        <a:t> - мероприятия по техническому обслуживанию систем газопотребления и газораспределения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  <a:latin typeface="Bookman Old Style" panose="02050604050505020204" pitchFamily="18" charset="0"/>
                        </a:rPr>
                        <a:t>784,3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u="none" strike="noStrike" dirty="0">
                          <a:effectLst/>
                          <a:latin typeface="Bookman Old Style" panose="02050604050505020204" pitchFamily="18" charset="0"/>
                        </a:rPr>
                        <a:t>611,6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  <a:latin typeface="Bookman Old Style" panose="02050604050505020204" pitchFamily="18" charset="0"/>
                        </a:rPr>
                        <a:t>78,0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482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b="1" u="none" strike="noStrike" dirty="0">
                          <a:effectLst/>
                          <a:latin typeface="Bookman Old Style" panose="02050604050505020204" pitchFamily="18" charset="0"/>
                        </a:rPr>
                        <a:t>Муниципальная программа "Обеспечение надлежащего состояния и бесперебойного функционирования объектов водоснабжения и водоотведения, находящихся в муниципальной собственности, проведения аварийно-восстановительных работ в отношении сетей водоснабжения и водоотведения, находящихся в муниципальной собственности, на территории Натальинского муниципального образования, а также бесхозяйных сетей водоснабжения и водоотведения, принятых на учёт в ЕГРН на основании заявления администрации Натальинского  муниципального образования"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u="none" strike="noStrike" dirty="0"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  <a:r>
                        <a:rPr lang="ru-RU" sz="1000" b="0" u="none" strike="noStrike" dirty="0">
                          <a:effectLst/>
                          <a:latin typeface="Bookman Old Style" panose="02050604050505020204" pitchFamily="18" charset="0"/>
                        </a:rPr>
                        <a:t>- мероприятия по обслуживанию, своевременному устранение порывов и неисправностей в системе водоснабжения населенных пунктов Натальинского  муниципального образования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  <a:p>
                      <a:pPr algn="l" rtl="0" fontAlgn="t"/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u="none" strike="noStrike" dirty="0">
                          <a:effectLst/>
                          <a:latin typeface="Bookman Old Style" panose="02050604050505020204" pitchFamily="18" charset="0"/>
                        </a:rPr>
                        <a:t>1 020,0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u="none" strike="noStrike" dirty="0">
                          <a:effectLst/>
                          <a:latin typeface="Bookman Old Style" panose="02050604050505020204" pitchFamily="18" charset="0"/>
                        </a:rPr>
                        <a:t>1 020,0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  <a:latin typeface="Bookman Old Style" panose="02050604050505020204" pitchFamily="18" charset="0"/>
                        </a:rPr>
                        <a:t>100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482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50" b="1" u="none" strike="noStrike" dirty="0">
                          <a:effectLst/>
                          <a:latin typeface="Bookman Old Style" panose="02050604050505020204" pitchFamily="18" charset="0"/>
                        </a:rPr>
                        <a:t>Муниципальная программа "Развитие местного самоуправления в Натальинском муниципальном образовании Балаковского муниципального района Саратовской области "</a:t>
                      </a:r>
                      <a:endParaRPr lang="ru-RU" sz="950" b="1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u="none" strike="noStrike" dirty="0"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  <a:r>
                        <a:rPr lang="ru-RU" sz="1000" b="0" u="none" strike="noStrike" dirty="0">
                          <a:effectLst/>
                          <a:latin typeface="Bookman Old Style" panose="02050604050505020204" pitchFamily="18" charset="0"/>
                        </a:rPr>
                        <a:t>- повышение эффективности деятельности органов местного самоуправления на территории Натальинского </a:t>
                      </a:r>
                      <a:r>
                        <a:rPr lang="ru-RU" sz="1000" b="0" u="none" strike="noStrike" dirty="0" err="1">
                          <a:effectLst/>
                          <a:latin typeface="Bookman Old Style" panose="02050604050505020204" pitchFamily="18" charset="0"/>
                        </a:rPr>
                        <a:t>Натальинского</a:t>
                      </a:r>
                      <a:r>
                        <a:rPr lang="ru-RU" sz="1000" b="0" u="none" strike="noStrike" dirty="0">
                          <a:effectLst/>
                          <a:latin typeface="Bookman Old Style" panose="02050604050505020204" pitchFamily="18" charset="0"/>
                        </a:rPr>
                        <a:t> муниципального образования;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u="none" strike="noStrike" dirty="0">
                          <a:effectLst/>
                          <a:latin typeface="Bookman Old Style" panose="02050604050505020204" pitchFamily="18" charset="0"/>
                        </a:rPr>
                        <a:t>- вовлечение населения в осуществление местного самоуправления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50" b="1" u="none" strike="noStrike" dirty="0">
                          <a:effectLst/>
                          <a:latin typeface="Bookman Old Style" panose="02050604050505020204" pitchFamily="18" charset="0"/>
                        </a:rPr>
                        <a:t>1 025,2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50" b="1" u="none" strike="noStrike" dirty="0">
                          <a:effectLst/>
                          <a:latin typeface="Bookman Old Style" panose="02050604050505020204" pitchFamily="18" charset="0"/>
                        </a:rPr>
                        <a:t>844,2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50" b="1" u="none" strike="noStrike" dirty="0">
                          <a:effectLst/>
                          <a:latin typeface="Bookman Old Style" panose="02050604050505020204" pitchFamily="18" charset="0"/>
                        </a:rPr>
                        <a:t>82,3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9876713"/>
              </p:ext>
            </p:extLst>
          </p:nvPr>
        </p:nvGraphicFramePr>
        <p:xfrm>
          <a:off x="323528" y="404664"/>
          <a:ext cx="8496944" cy="5833020"/>
        </p:xfrm>
        <a:graphic>
          <a:graphicData uri="http://schemas.openxmlformats.org/drawingml/2006/table">
            <a:tbl>
              <a:tblPr firstRow="1" lastRow="1">
                <a:tableStyleId>{69CF1AB2-1976-4502-BF36-3FF5EA218861}</a:tableStyleId>
              </a:tblPr>
              <a:tblGrid>
                <a:gridCol w="29165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549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4979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7451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0121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15560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50" u="none" strike="noStrike" dirty="0">
                          <a:effectLst/>
                          <a:latin typeface="Bookman Old Style" panose="02050604050505020204" pitchFamily="18" charset="0"/>
                        </a:rPr>
                        <a:t>Наименование программы</a:t>
                      </a:r>
                      <a:endParaRPr lang="ru-RU" sz="950" b="1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50" u="none" strike="noStrike" dirty="0">
                          <a:effectLst/>
                          <a:latin typeface="Bookman Old Style" panose="02050604050505020204" pitchFamily="18" charset="0"/>
                        </a:rPr>
                        <a:t>Наименование мероприятия</a:t>
                      </a:r>
                      <a:endParaRPr lang="ru-RU" sz="950" b="1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50" u="none" strike="noStrike" dirty="0">
                          <a:effectLst/>
                          <a:latin typeface="Bookman Old Style" panose="02050604050505020204" pitchFamily="18" charset="0"/>
                        </a:rPr>
                        <a:t>Утверждено,  тыс. руб.</a:t>
                      </a:r>
                      <a:endParaRPr lang="ru-RU" sz="950" b="1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50" u="none" strike="noStrike">
                          <a:effectLst/>
                          <a:latin typeface="Bookman Old Style" panose="02050604050505020204" pitchFamily="18" charset="0"/>
                        </a:rPr>
                        <a:t>Исполнено, тыс. руб.</a:t>
                      </a:r>
                      <a:endParaRPr lang="ru-RU" sz="950" b="1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50" u="none" strike="noStrike">
                          <a:effectLst/>
                          <a:latin typeface="Bookman Old Style" panose="02050604050505020204" pitchFamily="18" charset="0"/>
                        </a:rPr>
                        <a:t>Исполнение (%)</a:t>
                      </a:r>
                      <a:endParaRPr lang="ru-RU" sz="950" b="1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17260">
                <a:tc>
                  <a:txBody>
                    <a:bodyPr/>
                    <a:lstStyle/>
                    <a:p>
                      <a:pPr algn="l" fontAlgn="b"/>
                      <a:r>
                        <a:rPr kumimoji="0" lang="ru-RU" sz="950" b="1" kern="1200" dirty="0">
                          <a:solidFill>
                            <a:schemeClr val="dk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Муниципальная программа "Комплексное развитие населенных пунктов Натальинского муниципального образования Балаковского муниципального района Саратовской области"</a:t>
                      </a:r>
                      <a:endParaRPr lang="ru-RU" sz="950" b="1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950" u="none" strike="noStrike" dirty="0"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  <a:r>
                        <a:rPr lang="ru-RU" sz="950" u="none" strike="noStrike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  -строительство объекта "Питьевое водоснабжение с.Подсосенки и </a:t>
                      </a:r>
                      <a:r>
                        <a:rPr lang="ru-RU" sz="950" u="none" strike="noStrike" dirty="0" err="1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с.Натальино</a:t>
                      </a:r>
                      <a:r>
                        <a:rPr lang="ru-RU" sz="950" u="none" strike="noStrike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 НМО БМР СО«)</a:t>
                      </a:r>
                    </a:p>
                    <a:p>
                      <a:pPr algn="l" rtl="0" fontAlgn="t"/>
                      <a:r>
                        <a:rPr lang="ru-RU" sz="950" u="none" strike="noStrike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 - строительство объекта: «Комплексная застройка территории для компактного проживания </a:t>
                      </a:r>
                      <a:r>
                        <a:rPr lang="ru-RU" sz="950" u="none" strike="noStrike" dirty="0" err="1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с.Натальино</a:t>
                      </a:r>
                      <a:r>
                        <a:rPr lang="ru-RU" sz="950" u="none" strike="noStrike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 Натальинского муниципального образования Балаковского муниципального района Саратовской области. Этап 1» )</a:t>
                      </a:r>
                      <a:endParaRPr lang="ru-RU" sz="950" b="0" i="0" u="none" strike="noStrike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50" b="1" u="none" strike="noStrike" dirty="0">
                          <a:effectLst/>
                          <a:latin typeface="Bookman Old Style" panose="02050604050505020204" pitchFamily="18" charset="0"/>
                        </a:rPr>
                        <a:t>116 598,3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50" b="1" u="none" strike="noStrike" dirty="0">
                          <a:effectLst/>
                          <a:latin typeface="Bookman Old Style" panose="02050604050505020204" pitchFamily="18" charset="0"/>
                        </a:rPr>
                        <a:t>108 020,7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50" b="1" u="none" strike="noStrike" dirty="0">
                          <a:effectLst/>
                          <a:latin typeface="Bookman Old Style" panose="02050604050505020204" pitchFamily="18" charset="0"/>
                        </a:rPr>
                        <a:t>92,6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26172">
                <a:tc>
                  <a:txBody>
                    <a:bodyPr/>
                    <a:lstStyle/>
                    <a:p>
                      <a:pPr algn="l" fontAlgn="b"/>
                      <a:r>
                        <a:rPr lang="ru-RU" sz="950" b="1" u="none" strike="noStrike" dirty="0">
                          <a:effectLst/>
                          <a:latin typeface="Bookman Old Style" panose="02050604050505020204" pitchFamily="18" charset="0"/>
                        </a:rPr>
                        <a:t>Муниципальная программа "Комплексное благоустройство территории Натальинского муниципального образования Балаковского муниципального района Саратовской области"</a:t>
                      </a:r>
                      <a:endParaRPr lang="ru-RU" sz="950" b="1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50" b="1" u="none" strike="noStrike" dirty="0"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  <a:r>
                        <a:rPr lang="ru-RU" sz="950" u="none" strike="noStrike" dirty="0">
                          <a:effectLst/>
                          <a:latin typeface="Bookman Old Style" panose="02050604050505020204" pitchFamily="18" charset="0"/>
                        </a:rPr>
                        <a:t>- мероприятия по содержанию объектов уличного освещения;</a:t>
                      </a:r>
                    </a:p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50" u="none" strike="noStrike" dirty="0">
                          <a:effectLst/>
                          <a:latin typeface="Bookman Old Style" panose="02050604050505020204" pitchFamily="18" charset="0"/>
                        </a:rPr>
                        <a:t> - мероприятия по покосу травы  в населенных пунктах Натальинского муниципального образования;</a:t>
                      </a:r>
                    </a:p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50" b="0" u="none" strike="noStrike" dirty="0">
                          <a:effectLst/>
                          <a:latin typeface="Bookman Old Style" panose="02050604050505020204" pitchFamily="18" charset="0"/>
                        </a:rPr>
                        <a:t>- мероприятия по  благоустройству территории</a:t>
                      </a:r>
                      <a:endParaRPr lang="ru-RU" sz="950" b="1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50" b="1" u="none" strike="noStrike" dirty="0">
                          <a:effectLst/>
                          <a:latin typeface="Bookman Old Style" panose="02050604050505020204" pitchFamily="18" charset="0"/>
                        </a:rPr>
                        <a:t>5 892,5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50" b="1" u="none" strike="noStrike" dirty="0">
                          <a:effectLst/>
                          <a:latin typeface="Bookman Old Style" panose="02050604050505020204" pitchFamily="18" charset="0"/>
                        </a:rPr>
                        <a:t>5 812,6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50" b="1" u="none" strike="noStrike" dirty="0">
                          <a:effectLst/>
                          <a:latin typeface="Bookman Old Style" panose="02050604050505020204" pitchFamily="18" charset="0"/>
                        </a:rPr>
                        <a:t>98,6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36104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МП "Дорожная деятельность в отношении автомобильных дорог местного значения в границах населенных пунктов Натальинского МО"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- обеспечение развития транспортной инфраструктуры;</a:t>
                      </a:r>
                      <a:br>
                        <a:rPr lang="ru-RU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</a:br>
                      <a:r>
                        <a:rPr lang="ru-RU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 - ремонт автомобильных дорог общего пользования местного значения; </a:t>
                      </a:r>
                      <a:br>
                        <a:rPr lang="ru-RU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</a:br>
                      <a:r>
                        <a:rPr lang="ru-RU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-содержание автомобильных дорог общего пользования местного значения.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28 028,4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25 721,4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50" b="1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91,8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125575263"/>
                  </a:ext>
                </a:extLst>
              </a:tr>
              <a:tr h="1080120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u="none" strike="noStrike" dirty="0">
                          <a:effectLst/>
                          <a:latin typeface="Bookman Old Style" panose="02050604050505020204" pitchFamily="18" charset="0"/>
                        </a:rPr>
                        <a:t>Муниципальная программа "Эффективное управление и распоряжение муниципальным имуществом и земельными ресурсами Натальинского муниципального образования Балаковского муниципального района Саратовской области"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000" b="1" u="none" strike="noStrike" dirty="0"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  <a:r>
                        <a:rPr lang="ru-RU" sz="1000" u="none" strike="noStrike" dirty="0">
                          <a:effectLst/>
                          <a:latin typeface="Bookman Old Style" panose="02050604050505020204" pitchFamily="18" charset="0"/>
                        </a:rPr>
                        <a:t> - выполнение кадастровых работ и сопровождение процедуры кадастрового учета;</a:t>
                      </a:r>
                      <a:br>
                        <a:rPr lang="ru-RU" sz="1000" u="none" strike="noStrike" dirty="0">
                          <a:effectLst/>
                          <a:latin typeface="Bookman Old Style" panose="02050604050505020204" pitchFamily="18" charset="0"/>
                        </a:rPr>
                      </a:br>
                      <a:r>
                        <a:rPr lang="ru-RU" sz="1000" u="none" strike="noStrike" dirty="0">
                          <a:effectLst/>
                          <a:latin typeface="Bookman Old Style" panose="02050604050505020204" pitchFamily="18" charset="0"/>
                        </a:rPr>
                        <a:t>- определение рыночной стоимости имущества, земельных участков;</a:t>
                      </a:r>
                    </a:p>
                    <a:p>
                      <a:pPr algn="l" rtl="0" fontAlgn="t"/>
                      <a:r>
                        <a:rPr lang="ru-RU" sz="1000" u="none" strike="noStrike" baseline="0" dirty="0">
                          <a:effectLst/>
                          <a:latin typeface="Bookman Old Style" panose="02050604050505020204" pitchFamily="18" charset="0"/>
                        </a:rPr>
                        <a:t> - </a:t>
                      </a:r>
                      <a:r>
                        <a:rPr kumimoji="0" lang="ru-RU" sz="1000" kern="1200" dirty="0">
                          <a:solidFill>
                            <a:schemeClr val="dk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содержание и обслуживание сетей водоснабжения и водоотведения</a:t>
                      </a:r>
                      <a:br>
                        <a:rPr lang="ru-RU" sz="1000" u="none" strike="noStrike" dirty="0">
                          <a:effectLst/>
                          <a:latin typeface="Bookman Old Style" panose="02050604050505020204" pitchFamily="18" charset="0"/>
                        </a:rPr>
                      </a:b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50" b="1" u="none" strike="noStrike" dirty="0">
                          <a:effectLst/>
                          <a:latin typeface="Bookman Old Style" panose="02050604050505020204" pitchFamily="18" charset="0"/>
                        </a:rPr>
                        <a:t>4 824,3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50" b="1" u="none" strike="noStrike" dirty="0">
                          <a:effectLst/>
                          <a:latin typeface="Bookman Old Style" panose="02050604050505020204" pitchFamily="18" charset="0"/>
                        </a:rPr>
                        <a:t>4 513,5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50" b="1" u="none" strike="noStrike" dirty="0">
                          <a:effectLst/>
                          <a:latin typeface="Bookman Old Style" panose="02050604050505020204" pitchFamily="18" charset="0"/>
                        </a:rPr>
                        <a:t>93,6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4104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b="1" u="none" strike="noStrike" dirty="0">
                          <a:effectLst/>
                          <a:latin typeface="Bookman Old Style" panose="02050604050505020204" pitchFamily="18" charset="0"/>
                        </a:rPr>
                        <a:t>Муниципальная программа "Развитие культуры, физической культуры и спорта в Натальинском муниципальном образовании" 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000" b="1" u="none" strike="noStrike" dirty="0">
                          <a:effectLst/>
                          <a:latin typeface="Bookman Old Style" panose="02050604050505020204" pitchFamily="18" charset="0"/>
                        </a:rPr>
                        <a:t> </a:t>
                      </a:r>
                      <a:r>
                        <a:rPr lang="ru-RU" sz="1000" b="0" u="none" strike="noStrike" dirty="0">
                          <a:effectLst/>
                          <a:latin typeface="Bookman Old Style" panose="02050604050505020204" pitchFamily="18" charset="0"/>
                        </a:rPr>
                        <a:t>-</a:t>
                      </a:r>
                      <a:r>
                        <a:rPr lang="ru-RU" sz="1000" b="0" u="none" strike="noStrike" baseline="0" dirty="0">
                          <a:effectLst/>
                          <a:latin typeface="Bookman Old Style" panose="02050604050505020204" pitchFamily="18" charset="0"/>
                        </a:rPr>
                        <a:t> </a:t>
                      </a:r>
                      <a:r>
                        <a:rPr lang="ru-RU" sz="1000" b="0" u="none" strike="noStrike" dirty="0">
                          <a:effectLst/>
                          <a:latin typeface="Bookman Old Style" panose="02050604050505020204" pitchFamily="18" charset="0"/>
                        </a:rPr>
                        <a:t>созданию условий для организации досуга и обеспечения жителей поселения услугами организаций культуры и спорта; </a:t>
                      </a:r>
                    </a:p>
                    <a:p>
                      <a:pPr algn="l" rtl="0" fontAlgn="t"/>
                      <a:r>
                        <a:rPr lang="ru-RU" sz="1000" b="0" u="none" strike="noStrike" dirty="0">
                          <a:effectLst/>
                          <a:latin typeface="Bookman Old Style" panose="02050604050505020204" pitchFamily="18" charset="0"/>
                        </a:rPr>
                        <a:t>  - обеспечение повышения оплаты труда отдельным категориям работников бюджетной сферы.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50" b="1" u="none" strike="noStrike" dirty="0">
                          <a:effectLst/>
                          <a:latin typeface="Bookman Old Style" panose="02050604050505020204" pitchFamily="18" charset="0"/>
                        </a:rPr>
                        <a:t>30 062,8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50" b="1" u="none" strike="noStrike" dirty="0">
                          <a:effectLst/>
                          <a:latin typeface="Bookman Old Style" panose="02050604050505020204" pitchFamily="18" charset="0"/>
                        </a:rPr>
                        <a:t>30 062,8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50" b="1" u="none" strike="noStrike" dirty="0">
                          <a:effectLst/>
                          <a:latin typeface="Bookman Old Style" panose="02050604050505020204" pitchFamily="18" charset="0"/>
                        </a:rPr>
                        <a:t>100,0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7924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 dirty="0">
                          <a:effectLst/>
                        </a:rPr>
                        <a:t>Итого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50" u="none" strike="noStrike" dirty="0">
                          <a:effectLst/>
                          <a:latin typeface="Bookman Old Style" panose="02050604050505020204" pitchFamily="18" charset="0"/>
                        </a:rPr>
                        <a:t>188 235,8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50" u="none" strike="noStrike" dirty="0">
                          <a:effectLst/>
                          <a:latin typeface="Bookman Old Style" panose="02050604050505020204" pitchFamily="18" charset="0"/>
                        </a:rPr>
                        <a:t>176 606,7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50" u="none" strike="noStrike" dirty="0">
                          <a:effectLst/>
                          <a:latin typeface="Bookman Old Style" panose="02050604050505020204" pitchFamily="18" charset="0"/>
                        </a:rPr>
                        <a:t>93,8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628879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408960" y="420046"/>
            <a:ext cx="6352725" cy="984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latin typeface="Bookman Old Style" panose="02050604050505020204" pitchFamily="18" charset="0"/>
              </a:rPr>
              <a:t>Уважаемые жители Натальинского муниципального образования!</a:t>
            </a:r>
          </a:p>
          <a:p>
            <a:pPr algn="ctr"/>
            <a:endParaRPr lang="ru-RU" dirty="0"/>
          </a:p>
        </p:txBody>
      </p:sp>
      <p:pic>
        <p:nvPicPr>
          <p:cNvPr id="6" name="Picture 2" descr="http://xn--80aaylheh1a6g.xn--p1ai/wp-content/uploads/2014/07/1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53536"/>
            <a:ext cx="600724" cy="727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910940" y="1844824"/>
            <a:ext cx="759633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tabLst>
                <a:tab pos="355600" algn="l"/>
              </a:tabLst>
            </a:pPr>
            <a:r>
              <a:rPr lang="ru-RU" dirty="0"/>
              <a:t>	</a:t>
            </a:r>
            <a:r>
              <a:rPr lang="ru-RU" sz="2000" dirty="0">
                <a:latin typeface="Bookman Old Style" panose="02050604050505020204" pitchFamily="18" charset="0"/>
              </a:rPr>
              <a:t>Предлагаем Вашему вниманию «Отчет об исполнении бюджета Натальинского муниципального образования за 2022 год» в рамках проекта «Бюджет для граждан».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30667" y="3212976"/>
            <a:ext cx="754898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tabLst>
                <a:tab pos="355600" algn="l"/>
              </a:tabLst>
            </a:pPr>
            <a:r>
              <a:rPr lang="ru-RU" dirty="0"/>
              <a:t>	</a:t>
            </a:r>
            <a:r>
              <a:rPr lang="ru-RU" sz="2000" dirty="0">
                <a:latin typeface="Bookman Old Style" panose="02050604050505020204" pitchFamily="18" charset="0"/>
              </a:rPr>
              <a:t>Информация, представленная в данной презентации, познакомит жителей с основными характеристиками бюджета поселения  и результатами его исполнения за 2022 год.</a:t>
            </a:r>
          </a:p>
        </p:txBody>
      </p:sp>
    </p:spTree>
    <p:extLst>
      <p:ext uri="{BB962C8B-B14F-4D97-AF65-F5344CB8AC3E}">
        <p14:creationId xmlns:p14="http://schemas.microsoft.com/office/powerpoint/2010/main" val="7886120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3408112"/>
              </p:ext>
            </p:extLst>
          </p:nvPr>
        </p:nvGraphicFramePr>
        <p:xfrm>
          <a:off x="854066" y="2132856"/>
          <a:ext cx="7435868" cy="3374934"/>
        </p:xfrm>
        <a:graphic>
          <a:graphicData uri="http://schemas.openxmlformats.org/drawingml/2006/table">
            <a:tbl>
              <a:tblPr>
                <a:solidFill>
                  <a:schemeClr val="tx2"/>
                </a:solidFill>
                <a:tableStyleId>{5C22544A-7EE6-4342-B048-85BDC9FD1C3A}</a:tableStyleId>
              </a:tblPr>
              <a:tblGrid>
                <a:gridCol w="2107276">
                  <a:extLst>
                    <a:ext uri="{9D8B030D-6E8A-4147-A177-3AD203B41FA5}">
                      <a16:colId xmlns:a16="http://schemas.microsoft.com/office/drawing/2014/main" val="2506955347"/>
                    </a:ext>
                  </a:extLst>
                </a:gridCol>
                <a:gridCol w="1872208">
                  <a:extLst>
                    <a:ext uri="{9D8B030D-6E8A-4147-A177-3AD203B41FA5}">
                      <a16:colId xmlns:a16="http://schemas.microsoft.com/office/drawing/2014/main" val="3344717538"/>
                    </a:ext>
                  </a:extLst>
                </a:gridCol>
                <a:gridCol w="1800200">
                  <a:extLst>
                    <a:ext uri="{9D8B030D-6E8A-4147-A177-3AD203B41FA5}">
                      <a16:colId xmlns:a16="http://schemas.microsoft.com/office/drawing/2014/main" val="3659297130"/>
                    </a:ext>
                  </a:extLst>
                </a:gridCol>
                <a:gridCol w="1628437">
                  <a:extLst>
                    <a:ext uri="{9D8B030D-6E8A-4147-A177-3AD203B41FA5}">
                      <a16:colId xmlns:a16="http://schemas.microsoft.com/office/drawing/2014/main" val="2505636901"/>
                    </a:ext>
                  </a:extLst>
                </a:gridCol>
                <a:gridCol w="27747">
                  <a:extLst>
                    <a:ext uri="{9D8B030D-6E8A-4147-A177-3AD203B41FA5}">
                      <a16:colId xmlns:a16="http://schemas.microsoft.com/office/drawing/2014/main" val="362670649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Показатели</a:t>
                      </a:r>
                      <a:endParaRPr lang="ru-RU" sz="1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8000"/>
                            <a:lumOff val="92000"/>
                          </a:schemeClr>
                        </a:gs>
                        <a:gs pos="18000">
                          <a:schemeClr val="accent4">
                            <a:lumMod val="0"/>
                            <a:lumOff val="100000"/>
                          </a:schemeClr>
                        </a:gs>
                        <a:gs pos="100000">
                          <a:schemeClr val="accent4">
                            <a:lumMod val="100000"/>
                          </a:schemeClr>
                        </a:gs>
                      </a:gsLst>
                      <a:path path="circle">
                        <a:fillToRect l="50000" t="-80000" r="50000" b="18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Уточненный план </a:t>
                      </a:r>
                    </a:p>
                    <a:p>
                      <a:pPr algn="ctr" fontAlgn="ctr"/>
                      <a:r>
                        <a:rPr lang="ru-RU" sz="18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на 2022 год,               тыс. руб.</a:t>
                      </a:r>
                      <a:endParaRPr lang="ru-RU" sz="1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8000"/>
                            <a:lumOff val="92000"/>
                          </a:schemeClr>
                        </a:gs>
                        <a:gs pos="18000">
                          <a:schemeClr val="accent4">
                            <a:lumMod val="0"/>
                            <a:lumOff val="100000"/>
                          </a:schemeClr>
                        </a:gs>
                        <a:gs pos="100000">
                          <a:schemeClr val="accent4">
                            <a:lumMod val="100000"/>
                          </a:schemeClr>
                        </a:gs>
                      </a:gsLst>
                      <a:path path="circle">
                        <a:fillToRect l="50000" t="-80000" r="50000" b="18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Исполнено</a:t>
                      </a:r>
                    </a:p>
                    <a:p>
                      <a:pPr algn="ctr" fontAlgn="ctr"/>
                      <a:r>
                        <a:rPr lang="ru-RU" sz="18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 в 2022 году,                 тыс. руб.</a:t>
                      </a:r>
                      <a:endParaRPr lang="ru-RU" sz="1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8000"/>
                            <a:lumOff val="92000"/>
                          </a:schemeClr>
                        </a:gs>
                        <a:gs pos="18000">
                          <a:schemeClr val="accent4">
                            <a:lumMod val="0"/>
                            <a:lumOff val="100000"/>
                          </a:schemeClr>
                        </a:gs>
                        <a:gs pos="100000">
                          <a:schemeClr val="accent4">
                            <a:lumMod val="100000"/>
                          </a:schemeClr>
                        </a:gs>
                      </a:gsLst>
                      <a:path path="circle">
                        <a:fillToRect l="50000" t="-80000" r="50000" b="18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tabLst/>
                      </a:pPr>
                      <a:r>
                        <a:rPr lang="ru-RU" sz="18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Исполнение (%)</a:t>
                      </a:r>
                      <a:endParaRPr lang="ru-RU" sz="1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8000"/>
                            <a:lumOff val="92000"/>
                          </a:schemeClr>
                        </a:gs>
                        <a:gs pos="18000">
                          <a:schemeClr val="accent4">
                            <a:lumMod val="0"/>
                            <a:lumOff val="100000"/>
                          </a:schemeClr>
                        </a:gs>
                        <a:gs pos="100000">
                          <a:schemeClr val="accent4">
                            <a:lumMod val="100000"/>
                          </a:schemeClr>
                        </a:gs>
                      </a:gsLst>
                      <a:path path="circle">
                        <a:fillToRect l="50000" t="-80000" r="50000" b="18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tabLst/>
                      </a:pPr>
                      <a:endParaRPr lang="ru-RU" sz="1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8000"/>
                            <a:lumOff val="92000"/>
                          </a:schemeClr>
                        </a:gs>
                        <a:gs pos="18000">
                          <a:schemeClr val="accent4">
                            <a:lumMod val="0"/>
                            <a:lumOff val="100000"/>
                          </a:schemeClr>
                        </a:gs>
                        <a:gs pos="100000">
                          <a:schemeClr val="accent4">
                            <a:lumMod val="100000"/>
                          </a:schemeClr>
                        </a:gs>
                      </a:gsLst>
                      <a:path path="circle">
                        <a:fillToRect l="50000" t="-80000" r="50000" b="180000"/>
                      </a:path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877012813"/>
                  </a:ext>
                </a:extLst>
              </a:tr>
              <a:tr h="850658">
                <a:tc>
                  <a:txBody>
                    <a:bodyPr/>
                    <a:lstStyle/>
                    <a:p>
                      <a:pPr lvl="0" algn="l" fontAlgn="ctr"/>
                      <a:r>
                        <a:rPr lang="ru-RU" sz="1800" b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  Доходы бюджета</a:t>
                      </a:r>
                      <a:endParaRPr lang="ru-RU" sz="18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8000"/>
                            <a:lumOff val="92000"/>
                          </a:schemeClr>
                        </a:gs>
                        <a:gs pos="18000">
                          <a:schemeClr val="accent4">
                            <a:lumMod val="0"/>
                            <a:lumOff val="100000"/>
                          </a:schemeClr>
                        </a:gs>
                        <a:gs pos="100000">
                          <a:schemeClr val="accent4">
                            <a:lumMod val="100000"/>
                          </a:schemeClr>
                        </a:gs>
                      </a:gsLst>
                      <a:path path="circle">
                        <a:fillToRect l="50000" t="-80000" r="50000" b="18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203 125,1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8000"/>
                            <a:lumOff val="92000"/>
                          </a:schemeClr>
                        </a:gs>
                        <a:gs pos="18000">
                          <a:schemeClr val="accent4">
                            <a:lumMod val="0"/>
                            <a:lumOff val="100000"/>
                          </a:schemeClr>
                        </a:gs>
                        <a:gs pos="100000">
                          <a:schemeClr val="accent4">
                            <a:lumMod val="100000"/>
                          </a:schemeClr>
                        </a:gs>
                      </a:gsLst>
                      <a:path path="circle">
                        <a:fillToRect l="50000" t="-80000" r="50000" b="18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204 723,7</a:t>
                      </a:r>
                      <a:endParaRPr lang="ru-RU" sz="18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8000"/>
                            <a:lumOff val="92000"/>
                          </a:schemeClr>
                        </a:gs>
                        <a:gs pos="18000">
                          <a:schemeClr val="accent4">
                            <a:lumMod val="0"/>
                            <a:lumOff val="100000"/>
                          </a:schemeClr>
                        </a:gs>
                        <a:gs pos="100000">
                          <a:schemeClr val="accent4">
                            <a:lumMod val="100000"/>
                          </a:schemeClr>
                        </a:gs>
                      </a:gsLst>
                      <a:path path="circle">
                        <a:fillToRect l="50000" t="-80000" r="50000" b="18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100,8</a:t>
                      </a:r>
                      <a:endParaRPr lang="ru-RU" sz="18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8000"/>
                            <a:lumOff val="92000"/>
                          </a:schemeClr>
                        </a:gs>
                        <a:gs pos="18000">
                          <a:schemeClr val="accent4">
                            <a:lumMod val="0"/>
                            <a:lumOff val="100000"/>
                          </a:schemeClr>
                        </a:gs>
                        <a:gs pos="100000">
                          <a:schemeClr val="accent4">
                            <a:lumMod val="100000"/>
                          </a:schemeClr>
                        </a:gs>
                      </a:gsLst>
                      <a:path path="circle">
                        <a:fillToRect l="50000" t="-80000" r="50000" b="18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8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8000"/>
                            <a:lumOff val="92000"/>
                          </a:schemeClr>
                        </a:gs>
                        <a:gs pos="18000">
                          <a:schemeClr val="accent4">
                            <a:lumMod val="0"/>
                            <a:lumOff val="100000"/>
                          </a:schemeClr>
                        </a:gs>
                        <a:gs pos="100000">
                          <a:schemeClr val="accent4">
                            <a:lumMod val="100000"/>
                          </a:schemeClr>
                        </a:gs>
                      </a:gsLst>
                      <a:path path="circle">
                        <a:fillToRect l="50000" t="-80000" r="50000" b="180000"/>
                      </a:path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448627259"/>
                  </a:ext>
                </a:extLst>
              </a:tr>
              <a:tr h="85065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  Расходы бюджета</a:t>
                      </a:r>
                      <a:endParaRPr lang="ru-RU" sz="18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8000"/>
                            <a:lumOff val="92000"/>
                          </a:schemeClr>
                        </a:gs>
                        <a:gs pos="18000">
                          <a:schemeClr val="accent4">
                            <a:lumMod val="0"/>
                            <a:lumOff val="100000"/>
                          </a:schemeClr>
                        </a:gs>
                        <a:gs pos="100000">
                          <a:schemeClr val="accent4">
                            <a:lumMod val="100000"/>
                          </a:schemeClr>
                        </a:gs>
                      </a:gsLst>
                      <a:path path="circle">
                        <a:fillToRect l="50000" t="-80000" r="50000" b="18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211 265,1</a:t>
                      </a:r>
                      <a:endParaRPr lang="ru-RU" sz="18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8000"/>
                            <a:lumOff val="92000"/>
                          </a:schemeClr>
                        </a:gs>
                        <a:gs pos="18000">
                          <a:schemeClr val="accent4">
                            <a:lumMod val="0"/>
                            <a:lumOff val="100000"/>
                          </a:schemeClr>
                        </a:gs>
                        <a:gs pos="100000">
                          <a:schemeClr val="accent4">
                            <a:lumMod val="100000"/>
                          </a:schemeClr>
                        </a:gs>
                      </a:gsLst>
                      <a:path path="circle">
                        <a:fillToRect l="50000" t="-80000" r="50000" b="18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197 950,3 </a:t>
                      </a:r>
                      <a:endParaRPr lang="ru-RU" sz="18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8000"/>
                            <a:lumOff val="92000"/>
                          </a:schemeClr>
                        </a:gs>
                        <a:gs pos="18000">
                          <a:schemeClr val="accent4">
                            <a:lumMod val="0"/>
                            <a:lumOff val="100000"/>
                          </a:schemeClr>
                        </a:gs>
                        <a:gs pos="100000">
                          <a:schemeClr val="accent4">
                            <a:lumMod val="100000"/>
                          </a:schemeClr>
                        </a:gs>
                      </a:gsLst>
                      <a:path path="circle">
                        <a:fillToRect l="50000" t="-80000" r="50000" b="18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93,7</a:t>
                      </a:r>
                      <a:endParaRPr lang="ru-RU" sz="18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8000"/>
                            <a:lumOff val="92000"/>
                          </a:schemeClr>
                        </a:gs>
                        <a:gs pos="18000">
                          <a:schemeClr val="accent4">
                            <a:lumMod val="0"/>
                            <a:lumOff val="100000"/>
                          </a:schemeClr>
                        </a:gs>
                        <a:gs pos="100000">
                          <a:schemeClr val="accent4">
                            <a:lumMod val="100000"/>
                          </a:schemeClr>
                        </a:gs>
                      </a:gsLst>
                      <a:path path="circle">
                        <a:fillToRect l="50000" t="-80000" r="50000" b="18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8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8000"/>
                            <a:lumOff val="92000"/>
                          </a:schemeClr>
                        </a:gs>
                        <a:gs pos="18000">
                          <a:schemeClr val="accent4">
                            <a:lumMod val="0"/>
                            <a:lumOff val="100000"/>
                          </a:schemeClr>
                        </a:gs>
                        <a:gs pos="100000">
                          <a:schemeClr val="accent4">
                            <a:lumMod val="100000"/>
                          </a:schemeClr>
                        </a:gs>
                      </a:gsLst>
                      <a:path path="circle">
                        <a:fillToRect l="50000" t="-80000" r="50000" b="180000"/>
                      </a:path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252785080"/>
                  </a:ext>
                </a:extLst>
              </a:tr>
              <a:tr h="85065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  Дефицит (-)/</a:t>
                      </a:r>
                    </a:p>
                    <a:p>
                      <a:pPr algn="l" fontAlgn="ctr"/>
                      <a:r>
                        <a:rPr lang="ru-RU" sz="1800" b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  профицит (+)</a:t>
                      </a:r>
                      <a:endParaRPr lang="ru-RU" sz="18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8000"/>
                            <a:lumOff val="92000"/>
                          </a:schemeClr>
                        </a:gs>
                        <a:gs pos="18000">
                          <a:schemeClr val="accent4">
                            <a:lumMod val="0"/>
                            <a:lumOff val="100000"/>
                          </a:schemeClr>
                        </a:gs>
                        <a:gs pos="100000">
                          <a:schemeClr val="accent4">
                            <a:lumMod val="100000"/>
                          </a:schemeClr>
                        </a:gs>
                      </a:gsLst>
                      <a:path path="circle">
                        <a:fillToRect l="50000" t="-80000" r="50000" b="18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- 8 140,0</a:t>
                      </a:r>
                      <a:endParaRPr lang="ru-RU" sz="18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8000"/>
                            <a:lumOff val="92000"/>
                          </a:schemeClr>
                        </a:gs>
                        <a:gs pos="18000">
                          <a:schemeClr val="accent4">
                            <a:lumMod val="0"/>
                            <a:lumOff val="100000"/>
                          </a:schemeClr>
                        </a:gs>
                        <a:gs pos="100000">
                          <a:schemeClr val="accent4">
                            <a:lumMod val="100000"/>
                          </a:schemeClr>
                        </a:gs>
                      </a:gsLst>
                      <a:path path="circle">
                        <a:fillToRect l="50000" t="-80000" r="50000" b="18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6 773,4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8000"/>
                            <a:lumOff val="92000"/>
                          </a:schemeClr>
                        </a:gs>
                        <a:gs pos="18000">
                          <a:schemeClr val="accent4">
                            <a:lumMod val="0"/>
                            <a:lumOff val="100000"/>
                          </a:schemeClr>
                        </a:gs>
                        <a:gs pos="100000">
                          <a:schemeClr val="accent4">
                            <a:lumMod val="100000"/>
                          </a:schemeClr>
                        </a:gs>
                      </a:gsLst>
                      <a:path path="circle">
                        <a:fillToRect l="50000" t="-80000" r="50000" b="18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8000"/>
                            <a:lumOff val="92000"/>
                          </a:schemeClr>
                        </a:gs>
                        <a:gs pos="18000">
                          <a:schemeClr val="accent4">
                            <a:lumMod val="0"/>
                            <a:lumOff val="100000"/>
                          </a:schemeClr>
                        </a:gs>
                        <a:gs pos="100000">
                          <a:schemeClr val="accent4">
                            <a:lumMod val="100000"/>
                          </a:schemeClr>
                        </a:gs>
                      </a:gsLst>
                      <a:path path="circle">
                        <a:fillToRect l="50000" t="-80000" r="50000" b="18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8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8000"/>
                            <a:lumOff val="92000"/>
                          </a:schemeClr>
                        </a:gs>
                        <a:gs pos="18000">
                          <a:schemeClr val="accent4">
                            <a:lumMod val="0"/>
                            <a:lumOff val="100000"/>
                          </a:schemeClr>
                        </a:gs>
                        <a:gs pos="100000">
                          <a:schemeClr val="accent4">
                            <a:lumMod val="100000"/>
                          </a:schemeClr>
                        </a:gs>
                      </a:gsLst>
                      <a:path path="circle">
                        <a:fillToRect l="50000" t="-80000" r="50000" b="180000"/>
                      </a:path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46664761"/>
                  </a:ext>
                </a:extLst>
              </a:tr>
            </a:tbl>
          </a:graphicData>
        </a:graphic>
      </p:graphicFrame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832048" y="404664"/>
            <a:ext cx="7772400" cy="986554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>
                <a:solidFill>
                  <a:schemeClr val="accent2"/>
                </a:solidFill>
                <a:latin typeface="Bookman Old Style" pitchFamily="18" charset="0"/>
              </a:rPr>
              <a:t>Основные параметры исполнения бюджета Натальинского муниципального образования за 2022 год</a:t>
            </a:r>
            <a:endParaRPr lang="ru-RU" sz="2000" dirty="0">
              <a:solidFill>
                <a:schemeClr val="accent2"/>
              </a:solidFill>
            </a:endParaRPr>
          </a:p>
        </p:txBody>
      </p:sp>
      <p:pic>
        <p:nvPicPr>
          <p:cNvPr id="6" name="Picture 2" descr="http://xn--80aaylheh1a6g.xn--p1ai/wp-content/uploads/2014/07/1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53536"/>
            <a:ext cx="600724" cy="727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148291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4252" y="457200"/>
            <a:ext cx="8067348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b="1" dirty="0">
                <a:solidFill>
                  <a:schemeClr val="accent2"/>
                </a:solidFill>
                <a:latin typeface="Bookman Old Style" pitchFamily="18" charset="0"/>
              </a:rPr>
              <a:t>Исполнение ДОХОДНОЙ ЧАСТИ бюджета </a:t>
            </a:r>
            <a:r>
              <a:rPr lang="ru-RU" sz="2400" b="1" dirty="0" err="1">
                <a:solidFill>
                  <a:schemeClr val="accent2"/>
                </a:solidFill>
                <a:latin typeface="Bookman Old Style" pitchFamily="18" charset="0"/>
              </a:rPr>
              <a:t>натальинского</a:t>
            </a:r>
            <a:r>
              <a:rPr lang="ru-RU" sz="2400" b="1" dirty="0">
                <a:solidFill>
                  <a:schemeClr val="accent2"/>
                </a:solidFill>
                <a:latin typeface="Bookman Old Style" pitchFamily="18" charset="0"/>
              </a:rPr>
              <a:t> муниципального образования за 2022 год</a:t>
            </a:r>
            <a:endParaRPr lang="ru-RU" sz="2400" b="1" dirty="0">
              <a:solidFill>
                <a:schemeClr val="accent2">
                  <a:lumMod val="50000"/>
                </a:schemeClr>
              </a:solidFill>
              <a:latin typeface="Bookman Old Style" pitchFamily="18" charset="0"/>
            </a:endParaRPr>
          </a:p>
        </p:txBody>
      </p:sp>
      <p:sp useBgFill="1">
        <p:nvSpPr>
          <p:cNvPr id="8" name="Содержимое 7"/>
          <p:cNvSpPr>
            <a:spLocks noGrp="1"/>
          </p:cNvSpPr>
          <p:nvPr>
            <p:ph idx="1"/>
          </p:nvPr>
        </p:nvSpPr>
        <p:spPr>
          <a:xfrm>
            <a:off x="596720" y="1529095"/>
            <a:ext cx="8183880" cy="1224136"/>
          </a:xfrm>
        </p:spPr>
        <p:txBody>
          <a:bodyPr>
            <a:normAutofit/>
          </a:bodyPr>
          <a:lstStyle/>
          <a:p>
            <a:pPr lvl="0" algn="just">
              <a:buFont typeface="Wingdings" panose="05000000000000000000" pitchFamily="2" charset="2"/>
              <a:buChar char="§"/>
            </a:pPr>
            <a:r>
              <a:rPr lang="ru-RU" sz="1500" dirty="0">
                <a:solidFill>
                  <a:schemeClr val="tx1"/>
                </a:solidFill>
                <a:latin typeface="Bookman Old Style" pitchFamily="18" charset="0"/>
              </a:rPr>
              <a:t>Доходная часть бюджета с учетом безвозмездных поступлений на 2022 год утверждена в сумме </a:t>
            </a:r>
            <a:r>
              <a:rPr lang="ru-RU" sz="1500" b="1" dirty="0">
                <a:solidFill>
                  <a:schemeClr val="tx1"/>
                </a:solidFill>
                <a:latin typeface="Bookman Old Style" pitchFamily="18" charset="0"/>
              </a:rPr>
              <a:t>203 125,1</a:t>
            </a:r>
            <a:r>
              <a:rPr lang="ru-RU" sz="1500" dirty="0">
                <a:solidFill>
                  <a:schemeClr val="tx1"/>
                </a:solidFill>
                <a:latin typeface="Bookman Old Style" pitchFamily="18" charset="0"/>
              </a:rPr>
              <a:t>тыс. руб.</a:t>
            </a:r>
          </a:p>
          <a:p>
            <a:pPr lvl="0" algn="just">
              <a:buFont typeface="Wingdings" panose="05000000000000000000" pitchFamily="2" charset="2"/>
              <a:buChar char="§"/>
            </a:pPr>
            <a:r>
              <a:rPr lang="ru-RU" sz="1500" dirty="0">
                <a:solidFill>
                  <a:schemeClr val="tx1"/>
                </a:solidFill>
                <a:latin typeface="Bookman Old Style" pitchFamily="18" charset="0"/>
              </a:rPr>
              <a:t>Исполнение бюджетных назначений произведено в сумме </a:t>
            </a:r>
            <a:r>
              <a:rPr lang="ru-RU" sz="1500" b="1" dirty="0">
                <a:solidFill>
                  <a:schemeClr val="tx1"/>
                </a:solidFill>
                <a:latin typeface="Bookman Old Style" pitchFamily="18" charset="0"/>
              </a:rPr>
              <a:t>204 723,7 </a:t>
            </a:r>
            <a:r>
              <a:rPr lang="ru-RU" sz="1500" dirty="0">
                <a:solidFill>
                  <a:schemeClr val="tx1"/>
                </a:solidFill>
                <a:latin typeface="Bookman Old Style" pitchFamily="18" charset="0"/>
              </a:rPr>
              <a:t>тыс. руб., что составляет 100,8 % от утвержденных плановых доходо</a:t>
            </a:r>
            <a:r>
              <a:rPr lang="ru-RU" sz="1500" dirty="0">
                <a:latin typeface="Bookman Old Style" pitchFamily="18" charset="0"/>
              </a:rPr>
              <a:t>в</a:t>
            </a:r>
            <a:endParaRPr lang="ru-RU" sz="1500" dirty="0"/>
          </a:p>
        </p:txBody>
      </p:sp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467544" y="859795"/>
            <a:ext cx="813690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57188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;Times New Roman"/>
                <a:cs typeface="Arial" pitchFamily="34" charset="0"/>
              </a:rPr>
              <a:t>.</a:t>
            </a: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2589172591"/>
              </p:ext>
            </p:extLst>
          </p:nvPr>
        </p:nvGraphicFramePr>
        <p:xfrm>
          <a:off x="323553" y="2924944"/>
          <a:ext cx="4320480" cy="31683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9" name="Picture 2" descr="http://xn--80aaylheh1a6g.xn--p1ai/wp-content/uploads/2014/07/1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53536"/>
            <a:ext cx="600724" cy="727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3362466593"/>
              </p:ext>
            </p:extLst>
          </p:nvPr>
        </p:nvGraphicFramePr>
        <p:xfrm>
          <a:off x="4685963" y="3195799"/>
          <a:ext cx="4305637" cy="28912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</p:spTree>
    <p:extLst>
      <p:ext uri="{BB962C8B-B14F-4D97-AF65-F5344CB8AC3E}">
        <p14:creationId xmlns:p14="http://schemas.microsoft.com/office/powerpoint/2010/main" val="2000386246"/>
      </p:ext>
    </p:extLst>
  </p:cSld>
  <p:clrMapOvr>
    <a:masterClrMapping/>
  </p:clrMapOvr>
  <p:transition>
    <p:wheel spokes="2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Схема 9"/>
          <p:cNvGraphicFramePr/>
          <p:nvPr>
            <p:extLst>
              <p:ext uri="{D42A27DB-BD31-4B8C-83A1-F6EECF244321}">
                <p14:modId xmlns:p14="http://schemas.microsoft.com/office/powerpoint/2010/main" val="3088439600"/>
              </p:ext>
            </p:extLst>
          </p:nvPr>
        </p:nvGraphicFramePr>
        <p:xfrm>
          <a:off x="395536" y="404664"/>
          <a:ext cx="8352928" cy="37444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4" name="Picture 2" descr="http://xn--80aaylheh1a6g.xn--p1ai/wp-content/uploads/2014/07/1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53536"/>
            <a:ext cx="600724" cy="727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5796136" y="1772816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6264188" y="2492896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5299927" y="1446455"/>
            <a:ext cx="1720345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1600" dirty="0">
                <a:latin typeface="Bookman Old Style" pitchFamily="18" charset="0"/>
              </a:rPr>
              <a:t>Единый </a:t>
            </a:r>
            <a:r>
              <a:rPr lang="ru-RU" sz="1600" dirty="0" err="1">
                <a:latin typeface="Bookman Old Style" pitchFamily="18" charset="0"/>
              </a:rPr>
              <a:t>сельскохозяй-ственный</a:t>
            </a:r>
            <a:r>
              <a:rPr lang="ru-RU" sz="1600" dirty="0">
                <a:latin typeface="Bookman Old Style" pitchFamily="18" charset="0"/>
              </a:rPr>
              <a:t> налог —               3 320,0 </a:t>
            </a:r>
            <a:r>
              <a:rPr lang="ru-RU" sz="1600" dirty="0" err="1">
                <a:latin typeface="Bookman Old Style" pitchFamily="18" charset="0"/>
              </a:rPr>
              <a:t>тыс.рублей</a:t>
            </a:r>
            <a:r>
              <a:rPr lang="ru-RU" sz="1600" dirty="0">
                <a:latin typeface="Bookman Old Style" pitchFamily="18" charset="0"/>
              </a:rPr>
              <a:t>                6,8%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513236183"/>
              </p:ext>
            </p:extLst>
          </p:nvPr>
        </p:nvGraphicFramePr>
        <p:xfrm>
          <a:off x="480218" y="254000"/>
          <a:ext cx="8484270" cy="39671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3436012805"/>
              </p:ext>
            </p:extLst>
          </p:nvPr>
        </p:nvGraphicFramePr>
        <p:xfrm>
          <a:off x="480217" y="4017419"/>
          <a:ext cx="8183563" cy="2808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pic>
        <p:nvPicPr>
          <p:cNvPr id="5" name="Picture 2" descr="http://xn--80aaylheh1a6g.xn--p1ai/wp-content/uploads/2014/07/1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53536"/>
            <a:ext cx="600724" cy="727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ttp://xn--80aaylheh1a6g.xn--p1ai/wp-content/uploads/2014/07/1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53536"/>
            <a:ext cx="600724" cy="727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Заголовок 1"/>
          <p:cNvSpPr txBox="1">
            <a:spLocks/>
          </p:cNvSpPr>
          <p:nvPr/>
        </p:nvSpPr>
        <p:spPr>
          <a:xfrm>
            <a:off x="457200" y="404664"/>
            <a:ext cx="8686800" cy="838200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600" kern="1200" cap="all" baseline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400" b="1" dirty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БЕЗВОЗМЕЗДНЫЕ ПОСТУПЛЕНИЯ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0324019"/>
              </p:ext>
            </p:extLst>
          </p:nvPr>
        </p:nvGraphicFramePr>
        <p:xfrm>
          <a:off x="457200" y="1628800"/>
          <a:ext cx="8352001" cy="3386104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4906888">
                  <a:extLst>
                    <a:ext uri="{9D8B030D-6E8A-4147-A177-3AD203B41FA5}">
                      <a16:colId xmlns:a16="http://schemas.microsoft.com/office/drawing/2014/main" val="838205635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936727024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3819885781"/>
                    </a:ext>
                  </a:extLst>
                </a:gridCol>
                <a:gridCol w="924833">
                  <a:extLst>
                    <a:ext uri="{9D8B030D-6E8A-4147-A177-3AD203B41FA5}">
                      <a16:colId xmlns:a16="http://schemas.microsoft.com/office/drawing/2014/main" val="3959520964"/>
                    </a:ext>
                  </a:extLst>
                </a:gridCol>
              </a:tblGrid>
              <a:tr h="54210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effectLst/>
                        </a:rPr>
                        <a:t>Наименование</a:t>
                      </a:r>
                      <a:br>
                        <a:rPr lang="ru-RU" sz="1100" b="1" u="none" strike="noStrike" dirty="0">
                          <a:effectLst/>
                        </a:rPr>
                      </a:br>
                      <a:r>
                        <a:rPr lang="ru-RU" sz="1100" b="1" u="none" strike="noStrike" dirty="0">
                          <a:effectLst/>
                        </a:rPr>
                        <a:t>статей доходов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effectLst/>
                        </a:rPr>
                        <a:t>Утверждено </a:t>
                      </a:r>
                    </a:p>
                    <a:p>
                      <a:pPr algn="ctr" fontAlgn="ctr"/>
                      <a:r>
                        <a:rPr lang="ru-RU" sz="1100" b="1" u="none" strike="noStrike" dirty="0">
                          <a:effectLst/>
                        </a:rPr>
                        <a:t>в 2022 году,                           тыс. руб.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effectLst/>
                        </a:rPr>
                        <a:t>Исполнено</a:t>
                      </a:r>
                    </a:p>
                    <a:p>
                      <a:pPr algn="ctr" fontAlgn="ctr"/>
                      <a:r>
                        <a:rPr lang="ru-RU" sz="1100" b="1" u="none" strike="noStrike" dirty="0">
                          <a:effectLst/>
                        </a:rPr>
                        <a:t> в 2022 году,                         тыс. руб.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effectLst/>
                        </a:rPr>
                        <a:t>Уд. вес (%)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43405990"/>
                  </a:ext>
                </a:extLst>
              </a:tr>
              <a:tr h="612000">
                <a:tc>
                  <a:txBody>
                    <a:bodyPr/>
                    <a:lstStyle/>
                    <a:p>
                      <a:pPr lvl="0" algn="l" fontAlgn="t"/>
                      <a:r>
                        <a:rPr lang="ru-RU" sz="1200" b="1" u="none" strike="noStrike" dirty="0">
                          <a:effectLst/>
                        </a:rPr>
                        <a:t>     Дотации бюджетам бюджетной системы Российской Федерации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effectLst/>
                        </a:rPr>
                        <a:t>356,8 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effectLst/>
                        </a:rPr>
                        <a:t>356,8 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effectLst/>
                        </a:rPr>
                        <a:t>0,3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184030538"/>
                  </a:ext>
                </a:extLst>
              </a:tr>
              <a:tr h="612000">
                <a:tc>
                  <a:txBody>
                    <a:bodyPr/>
                    <a:lstStyle/>
                    <a:p>
                      <a:pPr lvl="0" algn="l" fontAlgn="t"/>
                      <a:r>
                        <a:rPr lang="ru-RU" sz="1200" b="1" u="none" strike="noStrike" dirty="0">
                          <a:effectLst/>
                        </a:rPr>
                        <a:t>     Субвенции бюджетам бюджетной системы Российской Федерации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263,6 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243,6 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effectLst/>
                        </a:rPr>
                        <a:t>0,2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197163502"/>
                  </a:ext>
                </a:extLst>
              </a:tr>
              <a:tr h="612000">
                <a:tc>
                  <a:txBody>
                    <a:bodyPr/>
                    <a:lstStyle/>
                    <a:p>
                      <a:pPr lvl="0" algn="l" fontAlgn="t"/>
                      <a:r>
                        <a:rPr lang="ru-RU" sz="1200" b="1" u="none" strike="noStrike" dirty="0">
                          <a:effectLst/>
                        </a:rPr>
                        <a:t>     Субсидии бюджетам бюджетной системы Российской Федерации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effectLst/>
                        </a:rPr>
                        <a:t>128 989,9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effectLst/>
                        </a:rPr>
                        <a:t>128 989,9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effectLst/>
                        </a:rPr>
                        <a:t>95,4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884100547"/>
                  </a:ext>
                </a:extLst>
              </a:tr>
              <a:tr h="612000">
                <a:tc>
                  <a:txBody>
                    <a:bodyPr/>
                    <a:lstStyle/>
                    <a:p>
                      <a:pPr lvl="0" algn="l" fontAlgn="t"/>
                      <a:r>
                        <a:rPr lang="ru-RU" sz="1200" b="1" u="none" strike="noStrike" dirty="0">
                          <a:effectLst/>
                        </a:rPr>
                        <a:t>     Иные межбюджетные трансферты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effectLst/>
                        </a:rPr>
                        <a:t>5 575,4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effectLst/>
                        </a:rPr>
                        <a:t>5 575,4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4,1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111673262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u="none" strike="noStrike" dirty="0">
                          <a:effectLst/>
                        </a:rPr>
                        <a:t>       Всего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135 185,7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135 165,7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effectLst/>
                        </a:rPr>
                        <a:t>100,0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3819698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463257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253536"/>
            <a:ext cx="7643192" cy="871208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>
                <a:solidFill>
                  <a:schemeClr val="accent2"/>
                </a:solidFill>
                <a:latin typeface="Bookman Old Style" pitchFamily="18" charset="0"/>
              </a:rPr>
              <a:t>Расходы бюджета Натальинского МО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304800" y="1340768"/>
            <a:ext cx="8686800" cy="4739357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§"/>
            </a:pPr>
            <a:r>
              <a:rPr lang="ru-RU" sz="1600" dirty="0">
                <a:solidFill>
                  <a:schemeClr val="tx1"/>
                </a:solidFill>
                <a:latin typeface="Bookman Old Style" pitchFamily="18" charset="0"/>
              </a:rPr>
              <a:t>Расходы бюджета утверждены в сумме 211 265,1тыс. рублей. </a:t>
            </a:r>
          </a:p>
          <a:p>
            <a:pPr marL="355600" indent="-355600" algn="just">
              <a:buFont typeface="Wingdings" panose="05000000000000000000" pitchFamily="2" charset="2"/>
              <a:buChar char="§"/>
              <a:tabLst>
                <a:tab pos="266700" algn="l"/>
              </a:tabLst>
            </a:pPr>
            <a:r>
              <a:rPr lang="ru-RU" sz="1600" dirty="0">
                <a:solidFill>
                  <a:schemeClr val="tx1"/>
                </a:solidFill>
                <a:latin typeface="Bookman Old Style" pitchFamily="18" charset="0"/>
              </a:rPr>
              <a:t>Расходная часть бюджета исполнена в сумме </a:t>
            </a:r>
            <a:r>
              <a:rPr lang="en-US" sz="1600" dirty="0">
                <a:solidFill>
                  <a:schemeClr val="tx1"/>
                </a:solidFill>
                <a:latin typeface="Bookman Old Style" pitchFamily="18" charset="0"/>
              </a:rPr>
              <a:t> </a:t>
            </a:r>
            <a:r>
              <a:rPr lang="ru-RU" sz="1600" dirty="0">
                <a:solidFill>
                  <a:schemeClr val="tx1"/>
                </a:solidFill>
                <a:latin typeface="Bookman Old Style" pitchFamily="18" charset="0"/>
              </a:rPr>
              <a:t>197 950,3 тыс. рублей, что составляет 93,7% от уточненных бюджетных назначений.</a:t>
            </a:r>
          </a:p>
        </p:txBody>
      </p:sp>
      <p:pic>
        <p:nvPicPr>
          <p:cNvPr id="6" name="Picture 2" descr="http://xn--80aaylheh1a6g.xn--p1ai/wp-content/uploads/2014/07/1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53536"/>
            <a:ext cx="600724" cy="727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1395203648"/>
              </p:ext>
            </p:extLst>
          </p:nvPr>
        </p:nvGraphicFramePr>
        <p:xfrm>
          <a:off x="208114" y="2637156"/>
          <a:ext cx="8812088" cy="31999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 idx="4294967295"/>
          </p:nvPr>
        </p:nvSpPr>
        <p:spPr>
          <a:xfrm>
            <a:off x="1043608" y="254000"/>
            <a:ext cx="7185992" cy="79873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НАПРАВЛЕНИЕ РАСХОДОВ БЮДЖЕТА Натальинского муниципального образования за 20</a:t>
            </a: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2</a:t>
            </a: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2 год</a:t>
            </a:r>
          </a:p>
        </p:txBody>
      </p:sp>
      <p:pic>
        <p:nvPicPr>
          <p:cNvPr id="5" name="Picture 2" descr="http://xn--80aaylheh1a6g.xn--p1ai/wp-content/uploads/2014/07/1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53536"/>
            <a:ext cx="600724" cy="727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8918907"/>
              </p:ext>
            </p:extLst>
          </p:nvPr>
        </p:nvGraphicFramePr>
        <p:xfrm>
          <a:off x="534617" y="1484784"/>
          <a:ext cx="8074765" cy="4248001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7699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921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244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9184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9629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95277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Раздел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89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89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Уточненный план на 2022 год, </a:t>
                      </a:r>
                    </a:p>
                    <a:p>
                      <a:pPr algn="ctr" fontAlgn="ctr"/>
                      <a:r>
                        <a:rPr lang="ru-RU" sz="11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тыс. руб.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89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Исполнено </a:t>
                      </a:r>
                    </a:p>
                    <a:p>
                      <a:pPr algn="ctr" fontAlgn="ctr"/>
                      <a:r>
                        <a:rPr lang="ru-RU" sz="11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20</a:t>
                      </a:r>
                      <a:r>
                        <a:rPr lang="en-US" sz="11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ru-RU" sz="11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году, </a:t>
                      </a:r>
                    </a:p>
                    <a:p>
                      <a:pPr algn="ctr" fontAlgn="ctr"/>
                      <a:r>
                        <a:rPr lang="ru-RU" sz="11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руб.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89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Уд. вес (%)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89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029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89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Общегосударственные вопросы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89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17 773,4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89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15 526,7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89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7,8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89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029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02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89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Национальная оборона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89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263,6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89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243,6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89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0,1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89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387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03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89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Национальная безопасность и правоохранительная деятельность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89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126,5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89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96,9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89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0,1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89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029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04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89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Национальная экономика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89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28 373,9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89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26 013,0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89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13,1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89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029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05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89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Жилищно-коммунальное хозяйство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89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134 204,6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89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125 547,0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89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63,4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89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4029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08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89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Культура, кинематография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89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23 167,3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89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23 167,3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89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11,7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89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4029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89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Социальная политика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89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220,6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89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220,6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89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0,1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89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8292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89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Физическая культура и спорт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89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7 117,3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89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7 117,3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89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3,6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89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326657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1450" marR="0" marT="0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8900000" scaled="1"/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211 265,1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89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197 950,3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89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89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checker dir="vert"/>
  </p:transition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14158</TotalTime>
  <Words>776</Words>
  <Application>Microsoft Office PowerPoint</Application>
  <PresentationFormat>Экран (4:3)</PresentationFormat>
  <Paragraphs>215</Paragraphs>
  <Slides>11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20" baseType="lpstr">
      <vt:lpstr>Arial</vt:lpstr>
      <vt:lpstr>Bookman Old Style</vt:lpstr>
      <vt:lpstr>Calibri</vt:lpstr>
      <vt:lpstr>Franklin Gothic Book</vt:lpstr>
      <vt:lpstr>Franklin Gothic Medium</vt:lpstr>
      <vt:lpstr>Times New Roman</vt:lpstr>
      <vt:lpstr>Wingdings</vt:lpstr>
      <vt:lpstr>Wingdings 2</vt:lpstr>
      <vt:lpstr>Трек</vt:lpstr>
      <vt:lpstr>ОТЧЕТ  ОБ ИСПОЛНЕНИИ БЮДЖЕТА НАТАЛЬИНСКОГО МУНИЦИПАЛЬНОГО ОБРАЗОВАНИЯ БАЛАКОВСКОГО МУНИЦИПАЛЬНОГО РАЙОНА САРАТОВСКОЙ ОБЛАСТИ</vt:lpstr>
      <vt:lpstr>Презентация PowerPoint</vt:lpstr>
      <vt:lpstr>Основные параметры исполнения бюджета Натальинского муниципального образования за 2022 год</vt:lpstr>
      <vt:lpstr>Исполнение ДОХОДНОЙ ЧАСТИ бюджета натальинского муниципального образования за 2022 год</vt:lpstr>
      <vt:lpstr>Презентация PowerPoint</vt:lpstr>
      <vt:lpstr>Презентация PowerPoint</vt:lpstr>
      <vt:lpstr>Презентация PowerPoint</vt:lpstr>
      <vt:lpstr>Расходы бюджета Натальинского МО</vt:lpstr>
      <vt:lpstr>НАПРАВЛЕНИЕ РАСХОДОВ БЮДЖЕТА Натальинского муниципального образования за 2022 год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ОТЧЕТ  ОБ ИСПОЛНЕНИИ БЮДЖЕТА НАТАЛЬИНСКОГО МУНИЦИПАЛЬНОГО ОБРАЗОВАНИЯ БАЛАКОВСКОГО МУНИЦИПАЛЬНОГО РАЙОНА САРАТОВСКОЙ ОБЛАСТ</dc:title>
  <dc:creator>Женя</dc:creator>
  <cp:lastModifiedBy>1</cp:lastModifiedBy>
  <cp:revision>910</cp:revision>
  <cp:lastPrinted>2023-05-11T12:14:42Z</cp:lastPrinted>
  <dcterms:created xsi:type="dcterms:W3CDTF">2016-05-08T09:21:02Z</dcterms:created>
  <dcterms:modified xsi:type="dcterms:W3CDTF">2023-05-12T06:27:38Z</dcterms:modified>
</cp:coreProperties>
</file>